
<file path=[Content_Types].xml><?xml version="1.0" encoding="utf-8"?>
<Types xmlns="http://schemas.openxmlformats.org/package/2006/content-types">
  <Default Extension="png" ContentType="image/png"/>
  <Default Extension="jfif" ContentType="image/jpeg"/>
  <Default Extension="wmf" ContentType="image/x-wmf"/>
  <Default Extension="webp"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67" r:id="rId2"/>
    <p:sldId id="296" r:id="rId3"/>
    <p:sldId id="256" r:id="rId4"/>
    <p:sldId id="257" r:id="rId5"/>
    <p:sldId id="259" r:id="rId6"/>
    <p:sldId id="285" r:id="rId7"/>
    <p:sldId id="268" r:id="rId8"/>
    <p:sldId id="300" r:id="rId9"/>
    <p:sldId id="269" r:id="rId10"/>
    <p:sldId id="265" r:id="rId11"/>
    <p:sldId id="270" r:id="rId12"/>
    <p:sldId id="271" r:id="rId13"/>
    <p:sldId id="272" r:id="rId14"/>
    <p:sldId id="273" r:id="rId15"/>
    <p:sldId id="266" r:id="rId16"/>
    <p:sldId id="260" r:id="rId17"/>
    <p:sldId id="282" r:id="rId18"/>
    <p:sldId id="283" r:id="rId19"/>
    <p:sldId id="274" r:id="rId20"/>
    <p:sldId id="275" r:id="rId21"/>
    <p:sldId id="276" r:id="rId22"/>
    <p:sldId id="277" r:id="rId23"/>
    <p:sldId id="286" r:id="rId24"/>
    <p:sldId id="302" r:id="rId25"/>
    <p:sldId id="278" r:id="rId26"/>
    <p:sldId id="288" r:id="rId27"/>
    <p:sldId id="301" r:id="rId28"/>
    <p:sldId id="279" r:id="rId29"/>
    <p:sldId id="289" r:id="rId30"/>
    <p:sldId id="290" r:id="rId31"/>
    <p:sldId id="293" r:id="rId32"/>
    <p:sldId id="295" r:id="rId33"/>
    <p:sldId id="297" r:id="rId34"/>
    <p:sldId id="299" r:id="rId35"/>
    <p:sldId id="280" r:id="rId36"/>
    <p:sldId id="303" r:id="rId3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587" autoAdjust="0"/>
  </p:normalViewPr>
  <p:slideViewPr>
    <p:cSldViewPr snapToGrid="0">
      <p:cViewPr varScale="1">
        <p:scale>
          <a:sx n="61" d="100"/>
          <a:sy n="61" d="100"/>
        </p:scale>
        <p:origin x="10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Sayfa1!$B$1</c:f>
              <c:strCache>
                <c:ptCount val="1"/>
                <c:pt idx="0">
                  <c:v>2025 Mayıs ayına ait kadın erkek oranı </c:v>
                </c:pt>
              </c:strCache>
            </c:strRef>
          </c:tx>
          <c:dPt>
            <c:idx val="0"/>
            <c:bubble3D val="0"/>
            <c:spPr>
              <a:solidFill>
                <a:schemeClr val="accent1"/>
              </a:solidFill>
              <a:ln w="25400">
                <a:solidFill>
                  <a:schemeClr val="lt1"/>
                </a:solidFill>
              </a:ln>
              <a:effectLst/>
              <a:sp3d contourW="25400">
                <a:contourClr>
                  <a:schemeClr val="lt1"/>
                </a:contourClr>
              </a:sp3d>
            </c:spPr>
          </c:dPt>
          <c:dPt>
            <c:idx val="1"/>
            <c:bubble3D val="0"/>
            <c:spPr>
              <a:solidFill>
                <a:schemeClr val="accent2"/>
              </a:solidFill>
              <a:ln w="25400">
                <a:solidFill>
                  <a:schemeClr val="lt1"/>
                </a:solidFill>
              </a:ln>
              <a:effectLst/>
              <a:sp3d contourW="25400">
                <a:contourClr>
                  <a:schemeClr val="lt1"/>
                </a:contourClr>
              </a:sp3d>
            </c:spPr>
          </c:dPt>
          <c:dPt>
            <c:idx val="2"/>
            <c:bubble3D val="0"/>
            <c:spPr>
              <a:solidFill>
                <a:schemeClr val="accent3"/>
              </a:solidFill>
              <a:ln w="25400">
                <a:solidFill>
                  <a:schemeClr val="lt1"/>
                </a:solidFill>
              </a:ln>
              <a:effectLst/>
              <a:sp3d contourW="25400">
                <a:contourClr>
                  <a:schemeClr val="lt1"/>
                </a:contourClr>
              </a:sp3d>
            </c:spPr>
          </c:dPt>
          <c:cat>
            <c:strRef>
              <c:f>Sayfa1!$A$2:$A$5</c:f>
              <c:strCache>
                <c:ptCount val="2"/>
                <c:pt idx="0">
                  <c:v>Kadın </c:v>
                </c:pt>
                <c:pt idx="1">
                  <c:v>Erkek </c:v>
                </c:pt>
              </c:strCache>
            </c:strRef>
          </c:cat>
          <c:val>
            <c:numRef>
              <c:f>Sayfa1!$B$2:$B$5</c:f>
              <c:numCache>
                <c:formatCode>General</c:formatCode>
                <c:ptCount val="3"/>
                <c:pt idx="0">
                  <c:v>42.5</c:v>
                </c:pt>
                <c:pt idx="1">
                  <c:v>57.5</c:v>
                </c:pt>
              </c:numCache>
            </c:numRef>
          </c:val>
        </c:ser>
        <c:dLbls>
          <c:showLegendKey val="0"/>
          <c:showVal val="0"/>
          <c:showCatName val="0"/>
          <c:showSerName val="0"/>
          <c:showPercent val="0"/>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solidFill>
      <a:schemeClr val="tx2">
        <a:lumMod val="60000"/>
        <a:lumOff val="40000"/>
      </a:schemeClr>
    </a:solidFill>
    <a:ln w="9525" cap="flat" cmpd="sng" algn="ctr">
      <a:solidFill>
        <a:schemeClr val="tx1">
          <a:lumMod val="15000"/>
          <a:lumOff val="85000"/>
        </a:schemeClr>
      </a:solidFill>
      <a:round/>
    </a:ln>
    <a:effectLst/>
  </c:spPr>
  <c:txPr>
    <a:bodyPr/>
    <a:lstStyle/>
    <a:p>
      <a:pPr>
        <a:defRPr/>
      </a:pPr>
      <a:endParaRPr lang="tr-T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0.24441</cdr:x>
      <cdr:y>0.37202</cdr:y>
    </cdr:from>
    <cdr:to>
      <cdr:x>0.45685</cdr:x>
      <cdr:y>0.525</cdr:y>
    </cdr:to>
    <cdr:sp macro="" textlink="">
      <cdr:nvSpPr>
        <cdr:cNvPr id="2" name="Oval 1"/>
        <cdr:cNvSpPr/>
      </cdr:nvSpPr>
      <cdr:spPr>
        <a:xfrm xmlns:a="http://schemas.openxmlformats.org/drawingml/2006/main">
          <a:off x="917220" y="1130384"/>
          <a:ext cx="797280" cy="464814"/>
        </a:xfrm>
        <a:prstGeom xmlns:a="http://schemas.openxmlformats.org/drawingml/2006/main" prst="ellipse">
          <a:avLst/>
        </a:prstGeom>
        <a:solidFill xmlns:a="http://schemas.openxmlformats.org/drawingml/2006/main">
          <a:schemeClr val="accent5">
            <a:lumMod val="60000"/>
            <a:lumOff val="40000"/>
          </a:schemeClr>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tr-TR">
              <a:solidFill>
                <a:sysClr val="windowText" lastClr="000000"/>
              </a:solidFill>
            </a:rPr>
            <a:t>%57,5</a:t>
          </a:r>
        </a:p>
      </cdr:txBody>
    </cdr:sp>
  </cdr:relSizeAnchor>
  <cdr:relSizeAnchor xmlns:cdr="http://schemas.openxmlformats.org/drawingml/2006/chartDrawing">
    <cdr:from>
      <cdr:x>0.57487</cdr:x>
      <cdr:y>0.32634</cdr:y>
    </cdr:from>
    <cdr:to>
      <cdr:x>0.79188</cdr:x>
      <cdr:y>0.5</cdr:y>
    </cdr:to>
    <cdr:sp macro="" textlink="">
      <cdr:nvSpPr>
        <cdr:cNvPr id="3" name="Oval 2"/>
        <cdr:cNvSpPr/>
      </cdr:nvSpPr>
      <cdr:spPr>
        <a:xfrm xmlns:a="http://schemas.openxmlformats.org/drawingml/2006/main">
          <a:off x="2157404" y="991572"/>
          <a:ext cx="814396" cy="527665"/>
        </a:xfrm>
        <a:prstGeom xmlns:a="http://schemas.openxmlformats.org/drawingml/2006/main" prst="ellipse">
          <a:avLst/>
        </a:prstGeom>
        <a:solidFill xmlns:a="http://schemas.openxmlformats.org/drawingml/2006/main">
          <a:srgbClr val="FF0066"/>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tr-TR">
              <a:solidFill>
                <a:schemeClr val="tx1"/>
              </a:solidFill>
            </a:rPr>
            <a:t>%42.5</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D147A4-E4E7-4845-BBA7-0F0B9A02E504}" type="datetimeFigureOut">
              <a:rPr lang="tr-TR" smtClean="0"/>
              <a:t>10.08.2026</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1633F1-794D-4A3D-901B-88BDE64D44AA}" type="slidenum">
              <a:rPr lang="tr-TR" smtClean="0"/>
              <a:t>‹#›</a:t>
            </a:fld>
            <a:endParaRPr lang="tr-TR"/>
          </a:p>
        </p:txBody>
      </p:sp>
    </p:spTree>
    <p:extLst>
      <p:ext uri="{BB962C8B-B14F-4D97-AF65-F5344CB8AC3E}">
        <p14:creationId xmlns:p14="http://schemas.microsoft.com/office/powerpoint/2010/main" val="1901649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21633F1-794D-4A3D-901B-88BDE64D44AA}" type="slidenum">
              <a:rPr lang="tr-TR" smtClean="0"/>
              <a:t>7</a:t>
            </a:fld>
            <a:endParaRPr lang="tr-TR"/>
          </a:p>
        </p:txBody>
      </p:sp>
    </p:spTree>
    <p:extLst>
      <p:ext uri="{BB962C8B-B14F-4D97-AF65-F5344CB8AC3E}">
        <p14:creationId xmlns:p14="http://schemas.microsoft.com/office/powerpoint/2010/main" val="3239095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21633F1-794D-4A3D-901B-88BDE64D44AA}" type="slidenum">
              <a:rPr lang="tr-TR" smtClean="0"/>
              <a:t>15</a:t>
            </a:fld>
            <a:endParaRPr lang="tr-TR"/>
          </a:p>
        </p:txBody>
      </p:sp>
    </p:spTree>
    <p:extLst>
      <p:ext uri="{BB962C8B-B14F-4D97-AF65-F5344CB8AC3E}">
        <p14:creationId xmlns:p14="http://schemas.microsoft.com/office/powerpoint/2010/main" val="1715336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21633F1-794D-4A3D-901B-88BDE64D44AA}" type="slidenum">
              <a:rPr lang="tr-TR" smtClean="0"/>
              <a:t>19</a:t>
            </a:fld>
            <a:endParaRPr lang="tr-TR"/>
          </a:p>
        </p:txBody>
      </p:sp>
    </p:spTree>
    <p:extLst>
      <p:ext uri="{BB962C8B-B14F-4D97-AF65-F5344CB8AC3E}">
        <p14:creationId xmlns:p14="http://schemas.microsoft.com/office/powerpoint/2010/main" val="1095736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21633F1-794D-4A3D-901B-88BDE64D44AA}" type="slidenum">
              <a:rPr lang="tr-TR" smtClean="0"/>
              <a:t>20</a:t>
            </a:fld>
            <a:endParaRPr lang="tr-TR"/>
          </a:p>
        </p:txBody>
      </p:sp>
    </p:spTree>
    <p:extLst>
      <p:ext uri="{BB962C8B-B14F-4D97-AF65-F5344CB8AC3E}">
        <p14:creationId xmlns:p14="http://schemas.microsoft.com/office/powerpoint/2010/main" val="2446733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21633F1-794D-4A3D-901B-88BDE64D44AA}" type="slidenum">
              <a:rPr lang="tr-TR" smtClean="0"/>
              <a:t>24</a:t>
            </a:fld>
            <a:endParaRPr lang="tr-TR"/>
          </a:p>
        </p:txBody>
      </p:sp>
    </p:spTree>
    <p:extLst>
      <p:ext uri="{BB962C8B-B14F-4D97-AF65-F5344CB8AC3E}">
        <p14:creationId xmlns:p14="http://schemas.microsoft.com/office/powerpoint/2010/main" val="3411326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21633F1-794D-4A3D-901B-88BDE64D44AA}" type="slidenum">
              <a:rPr lang="tr-TR" smtClean="0"/>
              <a:t>26</a:t>
            </a:fld>
            <a:endParaRPr lang="tr-TR"/>
          </a:p>
        </p:txBody>
      </p:sp>
    </p:spTree>
    <p:extLst>
      <p:ext uri="{BB962C8B-B14F-4D97-AF65-F5344CB8AC3E}">
        <p14:creationId xmlns:p14="http://schemas.microsoft.com/office/powerpoint/2010/main" val="3577803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21633F1-794D-4A3D-901B-88BDE64D44AA}" type="slidenum">
              <a:rPr lang="tr-TR" smtClean="0"/>
              <a:t>31</a:t>
            </a:fld>
            <a:endParaRPr lang="tr-TR"/>
          </a:p>
        </p:txBody>
      </p:sp>
    </p:spTree>
    <p:extLst>
      <p:ext uri="{BB962C8B-B14F-4D97-AF65-F5344CB8AC3E}">
        <p14:creationId xmlns:p14="http://schemas.microsoft.com/office/powerpoint/2010/main" val="1481836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21633F1-794D-4A3D-901B-88BDE64D44AA}" type="slidenum">
              <a:rPr lang="tr-TR" smtClean="0"/>
              <a:t>35</a:t>
            </a:fld>
            <a:endParaRPr lang="tr-TR"/>
          </a:p>
        </p:txBody>
      </p:sp>
    </p:spTree>
    <p:extLst>
      <p:ext uri="{BB962C8B-B14F-4D97-AF65-F5344CB8AC3E}">
        <p14:creationId xmlns:p14="http://schemas.microsoft.com/office/powerpoint/2010/main" val="3250881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159C95B-35A1-48E3-BE4F-5ADE91C18938}" type="datetimeFigureOut">
              <a:rPr lang="tr-TR" smtClean="0"/>
              <a:t>10.08.2026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16ABA9-5A4E-4D4D-982D-CFC24910CA95}" type="slidenum">
              <a:rPr lang="tr-TR" smtClean="0"/>
              <a:t>‹#›</a:t>
            </a:fld>
            <a:endParaRPr lang="tr-TR"/>
          </a:p>
        </p:txBody>
      </p:sp>
    </p:spTree>
    <p:extLst>
      <p:ext uri="{BB962C8B-B14F-4D97-AF65-F5344CB8AC3E}">
        <p14:creationId xmlns:p14="http://schemas.microsoft.com/office/powerpoint/2010/main" val="4047028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159C95B-35A1-48E3-BE4F-5ADE91C18938}" type="datetimeFigureOut">
              <a:rPr lang="tr-TR" smtClean="0"/>
              <a:t>10.08.2026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16ABA9-5A4E-4D4D-982D-CFC24910CA95}" type="slidenum">
              <a:rPr lang="tr-TR" smtClean="0"/>
              <a:t>‹#›</a:t>
            </a:fld>
            <a:endParaRPr lang="tr-TR"/>
          </a:p>
        </p:txBody>
      </p:sp>
    </p:spTree>
    <p:extLst>
      <p:ext uri="{BB962C8B-B14F-4D97-AF65-F5344CB8AC3E}">
        <p14:creationId xmlns:p14="http://schemas.microsoft.com/office/powerpoint/2010/main" val="632862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6"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2" y="365125"/>
            <a:ext cx="57626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159C95B-35A1-48E3-BE4F-5ADE91C18938}" type="datetimeFigureOut">
              <a:rPr lang="tr-TR" smtClean="0"/>
              <a:t>10.08.2026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16ABA9-5A4E-4D4D-982D-CFC24910CA95}" type="slidenum">
              <a:rPr lang="tr-TR" smtClean="0"/>
              <a:t>‹#›</a:t>
            </a:fld>
            <a:endParaRPr lang="tr-TR"/>
          </a:p>
        </p:txBody>
      </p:sp>
    </p:spTree>
    <p:extLst>
      <p:ext uri="{BB962C8B-B14F-4D97-AF65-F5344CB8AC3E}">
        <p14:creationId xmlns:p14="http://schemas.microsoft.com/office/powerpoint/2010/main" val="1011383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159C95B-35A1-48E3-BE4F-5ADE91C18938}" type="datetimeFigureOut">
              <a:rPr lang="tr-TR" smtClean="0"/>
              <a:t>10.08.2026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16ABA9-5A4E-4D4D-982D-CFC24910CA95}" type="slidenum">
              <a:rPr lang="tr-TR" smtClean="0"/>
              <a:t>‹#›</a:t>
            </a:fld>
            <a:endParaRPr lang="tr-TR"/>
          </a:p>
        </p:txBody>
      </p:sp>
    </p:spTree>
    <p:extLst>
      <p:ext uri="{BB962C8B-B14F-4D97-AF65-F5344CB8AC3E}">
        <p14:creationId xmlns:p14="http://schemas.microsoft.com/office/powerpoint/2010/main" val="2542735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40"/>
            <a:ext cx="105156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159C95B-35A1-48E3-BE4F-5ADE91C18938}" type="datetimeFigureOut">
              <a:rPr lang="tr-TR" smtClean="0"/>
              <a:t>10.08.2026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16ABA9-5A4E-4D4D-982D-CFC24910CA95}" type="slidenum">
              <a:rPr lang="tr-TR" smtClean="0"/>
              <a:t>‹#›</a:t>
            </a:fld>
            <a:endParaRPr lang="tr-TR"/>
          </a:p>
        </p:txBody>
      </p:sp>
    </p:spTree>
    <p:extLst>
      <p:ext uri="{BB962C8B-B14F-4D97-AF65-F5344CB8AC3E}">
        <p14:creationId xmlns:p14="http://schemas.microsoft.com/office/powerpoint/2010/main" val="3092905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67151"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1" y="1825625"/>
            <a:ext cx="3867151"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159C95B-35A1-48E3-BE4F-5ADE91C18938}" type="datetimeFigureOut">
              <a:rPr lang="tr-TR" smtClean="0"/>
              <a:t>10.08.2026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16ABA9-5A4E-4D4D-982D-CFC24910CA95}" type="slidenum">
              <a:rPr lang="tr-TR" smtClean="0"/>
              <a:t>‹#›</a:t>
            </a:fld>
            <a:endParaRPr lang="tr-TR"/>
          </a:p>
        </p:txBody>
      </p:sp>
    </p:spTree>
    <p:extLst>
      <p:ext uri="{BB962C8B-B14F-4D97-AF65-F5344CB8AC3E}">
        <p14:creationId xmlns:p14="http://schemas.microsoft.com/office/powerpoint/2010/main" val="4110773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7"/>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9"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1"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159C95B-35A1-48E3-BE4F-5ADE91C18938}" type="datetimeFigureOut">
              <a:rPr lang="tr-TR" smtClean="0"/>
              <a:t>10.08.2026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316ABA9-5A4E-4D4D-982D-CFC24910CA95}" type="slidenum">
              <a:rPr lang="tr-TR" smtClean="0"/>
              <a:t>‹#›</a:t>
            </a:fld>
            <a:endParaRPr lang="tr-TR"/>
          </a:p>
        </p:txBody>
      </p:sp>
    </p:spTree>
    <p:extLst>
      <p:ext uri="{BB962C8B-B14F-4D97-AF65-F5344CB8AC3E}">
        <p14:creationId xmlns:p14="http://schemas.microsoft.com/office/powerpoint/2010/main" val="149001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159C95B-35A1-48E3-BE4F-5ADE91C18938}" type="datetimeFigureOut">
              <a:rPr lang="tr-TR" smtClean="0"/>
              <a:t>10.08.2026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316ABA9-5A4E-4D4D-982D-CFC24910CA95}" type="slidenum">
              <a:rPr lang="tr-TR" smtClean="0"/>
              <a:t>‹#›</a:t>
            </a:fld>
            <a:endParaRPr lang="tr-TR"/>
          </a:p>
        </p:txBody>
      </p:sp>
    </p:spTree>
    <p:extLst>
      <p:ext uri="{BB962C8B-B14F-4D97-AF65-F5344CB8AC3E}">
        <p14:creationId xmlns:p14="http://schemas.microsoft.com/office/powerpoint/2010/main" val="766516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159C95B-35A1-48E3-BE4F-5ADE91C18938}" type="datetimeFigureOut">
              <a:rPr lang="tr-TR" smtClean="0"/>
              <a:t>10.08.2026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316ABA9-5A4E-4D4D-982D-CFC24910CA95}" type="slidenum">
              <a:rPr lang="tr-TR" smtClean="0"/>
              <a:t>‹#›</a:t>
            </a:fld>
            <a:endParaRPr lang="tr-TR"/>
          </a:p>
        </p:txBody>
      </p:sp>
    </p:spTree>
    <p:extLst>
      <p:ext uri="{BB962C8B-B14F-4D97-AF65-F5344CB8AC3E}">
        <p14:creationId xmlns:p14="http://schemas.microsoft.com/office/powerpoint/2010/main" val="3809036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159C95B-35A1-48E3-BE4F-5ADE91C18938}" type="datetimeFigureOut">
              <a:rPr lang="tr-TR" smtClean="0"/>
              <a:t>10.08.2026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16ABA9-5A4E-4D4D-982D-CFC24910CA95}" type="slidenum">
              <a:rPr lang="tr-TR" smtClean="0"/>
              <a:t>‹#›</a:t>
            </a:fld>
            <a:endParaRPr lang="tr-TR"/>
          </a:p>
        </p:txBody>
      </p:sp>
    </p:spTree>
    <p:extLst>
      <p:ext uri="{BB962C8B-B14F-4D97-AF65-F5344CB8AC3E}">
        <p14:creationId xmlns:p14="http://schemas.microsoft.com/office/powerpoint/2010/main" val="746547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159C95B-35A1-48E3-BE4F-5ADE91C18938}" type="datetimeFigureOut">
              <a:rPr lang="tr-TR" smtClean="0"/>
              <a:t>10.08.2026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16ABA9-5A4E-4D4D-982D-CFC24910CA95}" type="slidenum">
              <a:rPr lang="tr-TR" smtClean="0"/>
              <a:t>‹#›</a:t>
            </a:fld>
            <a:endParaRPr lang="tr-TR"/>
          </a:p>
        </p:txBody>
      </p:sp>
    </p:spTree>
    <p:extLst>
      <p:ext uri="{BB962C8B-B14F-4D97-AF65-F5344CB8AC3E}">
        <p14:creationId xmlns:p14="http://schemas.microsoft.com/office/powerpoint/2010/main" val="2739107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7650">
              <a:srgbClr val="CBDFF1"/>
            </a:gs>
            <a:gs pos="92000">
              <a:schemeClr val="accent5">
                <a:lumMod val="60000"/>
                <a:lumOff val="40000"/>
              </a:schemeClr>
            </a:gs>
            <a:gs pos="20000">
              <a:schemeClr val="accent5">
                <a:lumMod val="75000"/>
              </a:schemeClr>
            </a:gs>
            <a:gs pos="71000">
              <a:schemeClr val="accent1">
                <a:lumMod val="45000"/>
                <a:lumOff val="55000"/>
              </a:schemeClr>
            </a:gs>
            <a:gs pos="91000">
              <a:schemeClr val="accent1">
                <a:lumMod val="30000"/>
                <a:lumOff val="70000"/>
              </a:schemeClr>
            </a:gs>
          </a:gsLst>
          <a:lin ang="189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159C95B-35A1-48E3-BE4F-5ADE91C18938}" type="datetimeFigureOut">
              <a:rPr lang="tr-TR" smtClean="0"/>
              <a:t>10.08.2026</a:t>
            </a:fld>
            <a:endParaRPr lang="tr-TR"/>
          </a:p>
        </p:txBody>
      </p:sp>
      <p:sp>
        <p:nvSpPr>
          <p:cNvPr id="5" name="Altbilgi Yer Tutucusu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316ABA9-5A4E-4D4D-982D-CFC24910CA95}" type="slidenum">
              <a:rPr lang="tr-TR" smtClean="0"/>
              <a:t>‹#›</a:t>
            </a:fld>
            <a:endParaRPr lang="tr-TR"/>
          </a:p>
        </p:txBody>
      </p:sp>
    </p:spTree>
    <p:extLst>
      <p:ext uri="{BB962C8B-B14F-4D97-AF65-F5344CB8AC3E}">
        <p14:creationId xmlns:p14="http://schemas.microsoft.com/office/powerpoint/2010/main" val="1933705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6.jf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5.jfi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1.webp"/><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webp"/><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hyperlink" Target="https://www.kulturportali.gov.tr/turkiye/antalya/gezilecekyer/side-muzesi" TargetMode="External"/><Relationship Id="rId2" Type="http://schemas.openxmlformats.org/officeDocument/2006/relationships/image" Target="../media/image35.jpg"/><Relationship Id="rId1" Type="http://schemas.openxmlformats.org/officeDocument/2006/relationships/slideLayout" Target="../slideLayouts/slideLayout6.xml"/><Relationship Id="rId5" Type="http://schemas.openxmlformats.org/officeDocument/2006/relationships/image" Target="../media/image37.jfif"/><Relationship Id="rId4" Type="http://schemas.openxmlformats.org/officeDocument/2006/relationships/image" Target="../media/image36.jfif"/></Relationships>
</file>

<file path=ppt/slides/_rels/slide3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webp"/><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fif"/></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6.xml"/><Relationship Id="rId4" Type="http://schemas.openxmlformats.org/officeDocument/2006/relationships/image" Target="../media/image51.jpg"/></Relationships>
</file>

<file path=ppt/slides/_rels/slide35.xml.rels><?xml version="1.0" encoding="UTF-8" standalone="yes"?>
<Relationships xmlns="http://schemas.openxmlformats.org/package/2006/relationships"><Relationship Id="rId8" Type="http://schemas.openxmlformats.org/officeDocument/2006/relationships/image" Target="../media/image57.wmf"/><Relationship Id="rId3" Type="http://schemas.openxmlformats.org/officeDocument/2006/relationships/image" Target="../media/image52.wmf"/><Relationship Id="rId7" Type="http://schemas.openxmlformats.org/officeDocument/2006/relationships/image" Target="../media/image56.wmf"/><Relationship Id="rId12" Type="http://schemas.openxmlformats.org/officeDocument/2006/relationships/image" Target="../media/image61.wmf"/><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55.wmf"/><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36.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6000"/>
            <a:lum/>
          </a:blip>
          <a:srcRect/>
          <a:stretch>
            <a:fillRect t="-4000" r="-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7721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4000"/>
            <a:lum/>
          </a:blip>
          <a:srcRect/>
          <a:stretch>
            <a:fillRect t="-8000" b="-8000"/>
          </a:stretch>
        </a:blip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2605" y="438259"/>
            <a:ext cx="11288111" cy="5994072"/>
          </a:xfrm>
        </p:spPr>
        <p:txBody>
          <a:bodyPr>
            <a:normAutofit fontScale="92500"/>
          </a:bodyPr>
          <a:lstStyle/>
          <a:p>
            <a:r>
              <a:rPr lang="tr-TR" sz="2600" b="1" i="1" dirty="0">
                <a:solidFill>
                  <a:srgbClr val="002060"/>
                </a:solidFill>
              </a:rPr>
              <a:t>Çevre, Doğal Bitki Örtüsü ve Hayvan Haklarına Saygı</a:t>
            </a:r>
            <a:endParaRPr lang="tr-TR" sz="2600" dirty="0">
              <a:solidFill>
                <a:srgbClr val="002060"/>
              </a:solidFill>
            </a:endParaRPr>
          </a:p>
          <a:p>
            <a:r>
              <a:rPr lang="tr-TR" sz="2400" b="1" i="1" dirty="0"/>
              <a:t>Çevre stratejilerimizi oluştururken ve faaliyetlerimizi tasarlarken </a:t>
            </a:r>
            <a:r>
              <a:rPr lang="tr-TR" sz="2400" b="1" i="1" dirty="0" err="1"/>
              <a:t>biyoçeşitlilik</a:t>
            </a:r>
            <a:r>
              <a:rPr lang="tr-TR" sz="2400" b="1" i="1" dirty="0"/>
              <a:t> ve ekosistem konularını dikkate alarak bölgeye özel bitki örtüsünü ve hayvan türlerini korumaya yönelik çalışmalar yürütürüz. Konuyla ilgili bölgesel çalışmalara destek verir, misafirlerimizi bölgemizde bilgilendiririz.</a:t>
            </a:r>
            <a:endParaRPr lang="tr-TR" sz="2400" b="1" dirty="0"/>
          </a:p>
          <a:p>
            <a:r>
              <a:rPr lang="tr-TR" sz="2400" b="1" i="1" dirty="0"/>
              <a:t>Bütün canlıların yaşama hakkına sahip olduğunun ve saygı gösterilmeyi hak ettiğinin bilincinde olarak, dezavantajlı bir grup olan sokak hayvanlarına sahip çıkarız. Tesislerimize ait karasal alanlarda Ekolojik sistemi koruyup, İstilacı türleri takip ederek çevremizdeki doğal yaşamın korunmasını ve sürdürülebilirliğini sağlamak için çalışmalar yaparız.</a:t>
            </a:r>
            <a:endParaRPr lang="tr-TR" sz="2400" b="1" dirty="0"/>
          </a:p>
          <a:p>
            <a:r>
              <a:rPr lang="tr-TR" sz="2400" b="1" i="1" dirty="0"/>
              <a:t>       Çalışanlarımızın birlikte geliştireceğimiz duyarlı projelere katılmalarını, sosyal sorumluluk bilincini kazanmalarını ve yaptığımız sosyal ve toplumsal faaliyetlere teşvik etmek için tesisimize ait alanlarda ağaç dikme etkinliği, kıyı temizleme etkinliği, ormanlık alanlarda kuş yuvası yerleştirme vb. etkinlikler yapmaktayız. Aynı zamanda bölgemizde bulunan okulda sıfır atık, kıyı ve deniz temizliği konularında eğitim etkinlikleri düzenlemekteyiz.</a:t>
            </a:r>
            <a:endParaRPr lang="tr-TR" sz="2400" b="1" dirty="0"/>
          </a:p>
          <a:p>
            <a:r>
              <a:rPr lang="tr-TR" sz="2400" b="1" i="1" dirty="0"/>
              <a:t>Sürdürülebilirlik politikamızda belirtilen maddeler doğrultusundaki tüm iyileştirme, geliştirme, düzeltme ve uyum çalışmaları için gerekli kaynakları sağlamayı ve yönetim sistemleri şartlarına </a:t>
            </a:r>
            <a:r>
              <a:rPr lang="tr-TR" b="1" i="1" dirty="0"/>
              <a:t>uymayı taahhüt ediyoruz</a:t>
            </a:r>
            <a:r>
              <a:rPr lang="tr-TR" b="1" i="1" dirty="0" smtClean="0"/>
              <a:t>.</a:t>
            </a:r>
            <a:r>
              <a:rPr lang="tr-TR" b="1" i="1" dirty="0"/>
              <a:t> </a:t>
            </a:r>
            <a:endParaRPr lang="tr-TR" b="1" dirty="0"/>
          </a:p>
          <a:p>
            <a:endParaRPr lang="tr-TR" dirty="0"/>
          </a:p>
        </p:txBody>
      </p:sp>
    </p:spTree>
    <p:extLst>
      <p:ext uri="{BB962C8B-B14F-4D97-AF65-F5344CB8AC3E}">
        <p14:creationId xmlns:p14="http://schemas.microsoft.com/office/powerpoint/2010/main" val="2551661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3000" b="-3000"/>
          </a:stretch>
        </a:blipFill>
        <a:effectLst/>
      </p:bgPr>
    </p:bg>
    <p:spTree>
      <p:nvGrpSpPr>
        <p:cNvPr id="1" name=""/>
        <p:cNvGrpSpPr/>
        <p:nvPr/>
      </p:nvGrpSpPr>
      <p:grpSpPr>
        <a:xfrm>
          <a:off x="0" y="0"/>
          <a:ext cx="0" cy="0"/>
          <a:chOff x="0" y="0"/>
          <a:chExt cx="0" cy="0"/>
        </a:xfrm>
      </p:grpSpPr>
      <p:pic>
        <p:nvPicPr>
          <p:cNvPr id="19" name="Resim 18"/>
          <p:cNvPicPr>
            <a:picLocks noChangeAspect="1"/>
          </p:cNvPicPr>
          <p:nvPr/>
        </p:nvPicPr>
        <p:blipFill>
          <a:blip r:embed="rId3"/>
          <a:stretch>
            <a:fillRect/>
          </a:stretch>
        </p:blipFill>
        <p:spPr>
          <a:xfrm>
            <a:off x="7362497" y="1580473"/>
            <a:ext cx="4619296" cy="5040179"/>
          </a:xfrm>
          <a:prstGeom prst="rect">
            <a:avLst/>
          </a:prstGeom>
        </p:spPr>
      </p:pic>
      <p:pic>
        <p:nvPicPr>
          <p:cNvPr id="20" name="Resim 19"/>
          <p:cNvPicPr>
            <a:picLocks noChangeAspect="1"/>
          </p:cNvPicPr>
          <p:nvPr/>
        </p:nvPicPr>
        <p:blipFill>
          <a:blip r:embed="rId3"/>
          <a:stretch>
            <a:fillRect/>
          </a:stretch>
        </p:blipFill>
        <p:spPr>
          <a:xfrm>
            <a:off x="336332" y="1411421"/>
            <a:ext cx="5985640" cy="5209232"/>
          </a:xfrm>
          <a:prstGeom prst="rect">
            <a:avLst/>
          </a:prstGeom>
        </p:spPr>
      </p:pic>
      <p:sp>
        <p:nvSpPr>
          <p:cNvPr id="22" name="Dikdörtgen 21"/>
          <p:cNvSpPr/>
          <p:nvPr/>
        </p:nvSpPr>
        <p:spPr>
          <a:xfrm>
            <a:off x="336331" y="236511"/>
            <a:ext cx="7026166" cy="1323439"/>
          </a:xfrm>
          <a:prstGeom prst="rect">
            <a:avLst/>
          </a:prstGeom>
        </p:spPr>
        <p:txBody>
          <a:bodyPr wrap="square">
            <a:spAutoFit/>
          </a:bodyPr>
          <a:lstStyle/>
          <a:p>
            <a:r>
              <a:rPr lang="tr-TR" sz="4000" b="1" dirty="0">
                <a:solidFill>
                  <a:srgbClr val="002060"/>
                </a:solidFill>
              </a:rPr>
              <a:t>Çevre  Etkilerinin Azaltılması</a:t>
            </a:r>
          </a:p>
          <a:p>
            <a:r>
              <a:rPr lang="tr-TR" sz="4000" b="1" dirty="0">
                <a:solidFill>
                  <a:srgbClr val="002060"/>
                </a:solidFill>
              </a:rPr>
              <a:t> Geri Kazanılabilir Atıklar      </a:t>
            </a:r>
          </a:p>
        </p:txBody>
      </p:sp>
      <p:sp>
        <p:nvSpPr>
          <p:cNvPr id="24" name="Dikdörtgen 23"/>
          <p:cNvSpPr/>
          <p:nvPr/>
        </p:nvSpPr>
        <p:spPr>
          <a:xfrm>
            <a:off x="336331" y="1977934"/>
            <a:ext cx="6096000" cy="5071388"/>
          </a:xfrm>
          <a:prstGeom prst="rect">
            <a:avLst/>
          </a:prstGeom>
        </p:spPr>
        <p:txBody>
          <a:bodyPr>
            <a:spAutoFit/>
          </a:bodyPr>
          <a:lstStyle/>
          <a:p>
            <a:pPr marR="984885">
              <a:lnSpc>
                <a:spcPct val="78000"/>
              </a:lnSpc>
              <a:spcBef>
                <a:spcPts val="1425"/>
              </a:spcBef>
              <a:spcAft>
                <a:spcPts val="0"/>
              </a:spcAft>
            </a:pPr>
            <a:r>
              <a:rPr lang="tr-TR" sz="3200" b="1" i="1" kern="1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Atık azaltma çalışmalarımız</a:t>
            </a:r>
            <a:endParaRPr lang="tr-TR" sz="3200" kern="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78000"/>
              </a:lnSpc>
              <a:spcBef>
                <a:spcPts val="1425"/>
              </a:spcBef>
              <a:spcAft>
                <a:spcPts val="0"/>
              </a:spcAft>
              <a:buClr>
                <a:srgbClr val="000000"/>
              </a:buClr>
              <a:buSzPts val="1800"/>
              <a:buFont typeface="Arial" panose="020B0604020202020204" pitchFamily="34" charset="0"/>
              <a:buChar char="•"/>
            </a:pPr>
            <a:r>
              <a:rPr lang="tr-TR" sz="2800" i="1" spc="-190" dirty="0">
                <a:solidFill>
                  <a:srgbClr val="000000"/>
                </a:solidFill>
                <a:latin typeface="Calibri" panose="020F0502020204030204" pitchFamily="34" charset="0"/>
                <a:ea typeface="Arial" panose="020B0604020202020204" pitchFamily="34" charset="0"/>
                <a:cs typeface="Times New Roman" panose="02020603050405020304" pitchFamily="18" charset="0"/>
              </a:rPr>
              <a:t>Ortak alanlarda 5 tane atık </a:t>
            </a:r>
            <a:r>
              <a:rPr lang="tr-TR" sz="2800" i="1" spc="-15" dirty="0">
                <a:solidFill>
                  <a:srgbClr val="000000"/>
                </a:solidFill>
                <a:latin typeface="Calibri" panose="020F0502020204030204" pitchFamily="34" charset="0"/>
                <a:ea typeface="Arial" panose="020B0604020202020204" pitchFamily="34" charset="0"/>
                <a:cs typeface="Times New Roman" panose="02020603050405020304" pitchFamily="18" charset="0"/>
              </a:rPr>
              <a:t>istasyonları</a:t>
            </a:r>
            <a:r>
              <a:rPr lang="tr-TR" sz="2800" i="1" spc="55" dirty="0">
                <a:solidFill>
                  <a:srgbClr val="000000"/>
                </a:solidFill>
                <a:latin typeface="Calibri" panose="020F0502020204030204" pitchFamily="34" charset="0"/>
                <a:ea typeface="Arial" panose="020B0604020202020204" pitchFamily="34" charset="0"/>
                <a:cs typeface="Times New Roman" panose="02020603050405020304" pitchFamily="18" charset="0"/>
              </a:rPr>
              <a:t> </a:t>
            </a:r>
            <a:r>
              <a:rPr lang="tr-TR" sz="2800" i="1" spc="-20" dirty="0">
                <a:solidFill>
                  <a:srgbClr val="000000"/>
                </a:solidFill>
                <a:latin typeface="Calibri" panose="020F0502020204030204" pitchFamily="34" charset="0"/>
                <a:ea typeface="Arial" panose="020B0604020202020204" pitchFamily="34" charset="0"/>
                <a:cs typeface="Times New Roman" panose="02020603050405020304" pitchFamily="18" charset="0"/>
              </a:rPr>
              <a:t>bulunmaktadır.</a:t>
            </a:r>
            <a:endParaRPr lang="tr-TR" sz="2800" spc="-190" dirty="0">
              <a:latin typeface="Calibri" panose="020F0502020204030204" pitchFamily="34" charset="0"/>
              <a:ea typeface="Arial" panose="020B0604020202020204" pitchFamily="34" charset="0"/>
              <a:cs typeface="Times New Roman" panose="02020603050405020304" pitchFamily="18" charset="0"/>
            </a:endParaRPr>
          </a:p>
          <a:p>
            <a:pPr marL="342900" marR="106680" lvl="0" indent="-342900">
              <a:lnSpc>
                <a:spcPct val="78000"/>
              </a:lnSpc>
              <a:spcBef>
                <a:spcPts val="1425"/>
              </a:spcBef>
              <a:spcAft>
                <a:spcPts val="0"/>
              </a:spcAft>
              <a:buClr>
                <a:srgbClr val="000000"/>
              </a:buClr>
              <a:buSzPts val="1800"/>
              <a:buFont typeface="Arial" panose="020B0604020202020204" pitchFamily="34" charset="0"/>
              <a:buChar char="•"/>
            </a:pPr>
            <a:r>
              <a:rPr lang="tr-TR" sz="2800" i="1" spc="-25" dirty="0">
                <a:solidFill>
                  <a:srgbClr val="0D0D0D"/>
                </a:solidFill>
                <a:latin typeface="Calibri" panose="020F0502020204030204" pitchFamily="34" charset="0"/>
                <a:ea typeface="Arial" panose="020B0604020202020204" pitchFamily="34" charset="0"/>
                <a:cs typeface="Times New Roman" panose="02020603050405020304" pitchFamily="18" charset="0"/>
              </a:rPr>
              <a:t>Toplanan </a:t>
            </a:r>
            <a:r>
              <a:rPr lang="tr-TR" sz="2800" i="1" spc="-190" dirty="0">
                <a:solidFill>
                  <a:srgbClr val="0D0D0D"/>
                </a:solidFill>
                <a:latin typeface="Calibri" panose="020F0502020204030204" pitchFamily="34" charset="0"/>
                <a:ea typeface="Arial" panose="020B0604020202020204" pitchFamily="34" charset="0"/>
                <a:cs typeface="Times New Roman" panose="02020603050405020304" pitchFamily="18" charset="0"/>
              </a:rPr>
              <a:t>tüm dönüştürülebilir atıklar lisanslı firmalara teslim edilip geri dönüşümü </a:t>
            </a:r>
            <a:r>
              <a:rPr lang="tr-TR" sz="2800" i="1" spc="-20" dirty="0">
                <a:solidFill>
                  <a:srgbClr val="0D0D0D"/>
                </a:solidFill>
                <a:latin typeface="Calibri" panose="020F0502020204030204" pitchFamily="34" charset="0"/>
                <a:ea typeface="Arial" panose="020B0604020202020204" pitchFamily="34" charset="0"/>
                <a:cs typeface="Times New Roman" panose="02020603050405020304" pitchFamily="18" charset="0"/>
              </a:rPr>
              <a:t>sağlanmaktadır.</a:t>
            </a:r>
            <a:endParaRPr lang="tr-TR" sz="2800" spc="-190" dirty="0">
              <a:latin typeface="Calibri" panose="020F0502020204030204" pitchFamily="34" charset="0"/>
              <a:ea typeface="Arial" panose="020B0604020202020204" pitchFamily="34" charset="0"/>
              <a:cs typeface="Times New Roman" panose="02020603050405020304" pitchFamily="18" charset="0"/>
            </a:endParaRPr>
          </a:p>
          <a:p>
            <a:pPr marL="342900" marR="106680" lvl="0" indent="-342900">
              <a:lnSpc>
                <a:spcPct val="78000"/>
              </a:lnSpc>
              <a:spcBef>
                <a:spcPts val="1425"/>
              </a:spcBef>
              <a:spcAft>
                <a:spcPts val="0"/>
              </a:spcAft>
              <a:buClr>
                <a:srgbClr val="000000"/>
              </a:buClr>
              <a:buSzPts val="1800"/>
              <a:buFont typeface="Arial" panose="020B0604020202020204" pitchFamily="34" charset="0"/>
              <a:buChar char="•"/>
            </a:pPr>
            <a:r>
              <a:rPr lang="tr-TR" sz="2800" i="1" spc="-190" dirty="0">
                <a:solidFill>
                  <a:srgbClr val="000000"/>
                </a:solidFill>
                <a:latin typeface="Calibri" panose="020F0502020204030204" pitchFamily="34" charset="0"/>
                <a:ea typeface="Arial" panose="020B0604020202020204" pitchFamily="34" charset="0"/>
                <a:cs typeface="Times New Roman" panose="02020603050405020304" pitchFamily="18" charset="0"/>
              </a:rPr>
              <a:t>Personellerimize düzenli olarak atık yönetimi eğitimler verilip saha kontrolleri yapılmaktadır.</a:t>
            </a:r>
            <a:endParaRPr lang="tr-TR" sz="2800" spc="-190" dirty="0">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ct val="78000"/>
              </a:lnSpc>
              <a:spcBef>
                <a:spcPts val="1425"/>
              </a:spcBef>
              <a:spcAft>
                <a:spcPts val="0"/>
              </a:spcAft>
              <a:buClr>
                <a:srgbClr val="000000"/>
              </a:buClr>
              <a:buSzPts val="1800"/>
              <a:buFont typeface="Arial" panose="020B0604020202020204" pitchFamily="34" charset="0"/>
              <a:buChar char="•"/>
            </a:pPr>
            <a:r>
              <a:rPr lang="tr-TR" sz="2800" i="1" spc="-190" dirty="0">
                <a:solidFill>
                  <a:srgbClr val="000000"/>
                </a:solidFill>
                <a:latin typeface="Calibri" panose="020F0502020204030204" pitchFamily="34" charset="0"/>
                <a:ea typeface="Arial" panose="020B0604020202020204" pitchFamily="34" charset="0"/>
                <a:cs typeface="Times New Roman" panose="02020603050405020304" pitchFamily="18" charset="0"/>
              </a:rPr>
              <a:t>Büyük ambalajlı ürünler tercih edilmektedir.</a:t>
            </a:r>
            <a:endParaRPr lang="tr-TR" sz="2800" spc="-190" dirty="0">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ct val="78000"/>
              </a:lnSpc>
              <a:spcBef>
                <a:spcPts val="1425"/>
              </a:spcBef>
              <a:spcAft>
                <a:spcPts val="0"/>
              </a:spcAft>
              <a:buClr>
                <a:srgbClr val="000000"/>
              </a:buClr>
              <a:buSzPts val="1800"/>
              <a:buFont typeface="Arial" panose="020B0604020202020204" pitchFamily="34" charset="0"/>
              <a:buChar char="•"/>
            </a:pPr>
            <a:r>
              <a:rPr lang="tr-TR" sz="2800" i="1" spc="-190" dirty="0">
                <a:solidFill>
                  <a:srgbClr val="000000"/>
                </a:solidFill>
                <a:latin typeface="Calibri" panose="020F0502020204030204" pitchFamily="34" charset="0"/>
                <a:ea typeface="Arial" panose="020B0604020202020204" pitchFamily="34" charset="0"/>
                <a:cs typeface="Times New Roman" panose="02020603050405020304" pitchFamily="18" charset="0"/>
              </a:rPr>
              <a:t>Geri dönüştürülmüş ve geri dönüştürülebilir ambalajlar tercih edilmektedir.</a:t>
            </a:r>
            <a:endParaRPr lang="tr-TR" sz="2800" spc="-190" dirty="0">
              <a:effectLst/>
              <a:latin typeface="Calibri" panose="020F0502020204030204" pitchFamily="34" charset="0"/>
              <a:ea typeface="Arial" panose="020B0604020202020204" pitchFamily="34" charset="0"/>
              <a:cs typeface="Times New Roman" panose="02020603050405020304" pitchFamily="18" charset="0"/>
            </a:endParaRPr>
          </a:p>
        </p:txBody>
      </p:sp>
      <p:sp>
        <p:nvSpPr>
          <p:cNvPr id="26" name="Dikdörtgen 25"/>
          <p:cNvSpPr/>
          <p:nvPr/>
        </p:nvSpPr>
        <p:spPr>
          <a:xfrm>
            <a:off x="7662041" y="1828063"/>
            <a:ext cx="4545725" cy="4710520"/>
          </a:xfrm>
          <a:prstGeom prst="rect">
            <a:avLst/>
          </a:prstGeom>
        </p:spPr>
        <p:txBody>
          <a:bodyPr wrap="square">
            <a:spAutoFit/>
          </a:bodyPr>
          <a:lstStyle/>
          <a:p>
            <a:pPr marR="67310" algn="ctr">
              <a:lnSpc>
                <a:spcPct val="97000"/>
              </a:lnSpc>
              <a:spcBef>
                <a:spcPts val="5"/>
              </a:spcBef>
              <a:spcAft>
                <a:spcPts val="0"/>
              </a:spcAft>
              <a:tabLst>
                <a:tab pos="855345" algn="l"/>
                <a:tab pos="855980" algn="l"/>
              </a:tabLst>
            </a:pPr>
            <a:r>
              <a:rPr lang="tr-TR" sz="2600" b="1" i="1" kern="100" dirty="0">
                <a:solidFill>
                  <a:srgbClr val="002060"/>
                </a:solidFill>
                <a:latin typeface="Calibri" panose="020F0502020204030204" pitchFamily="34" charset="0"/>
                <a:ea typeface="Calibri" panose="020F0502020204030204" pitchFamily="34" charset="0"/>
                <a:cs typeface="Times New Roman" panose="02020603050405020304" pitchFamily="18" charset="0"/>
              </a:rPr>
              <a:t>Hedeflerimiz</a:t>
            </a:r>
            <a:endParaRPr lang="tr-TR" sz="2600" kern="100" dirty="0">
              <a:latin typeface="Calibri" panose="020F0502020204030204" pitchFamily="34" charset="0"/>
              <a:ea typeface="Calibri" panose="020F0502020204030204" pitchFamily="34" charset="0"/>
              <a:cs typeface="Times New Roman" panose="02020603050405020304" pitchFamily="18" charset="0"/>
            </a:endParaRPr>
          </a:p>
          <a:p>
            <a:pPr marL="342900" marR="67310" lvl="0" indent="-342900">
              <a:lnSpc>
                <a:spcPct val="97000"/>
              </a:lnSpc>
              <a:spcBef>
                <a:spcPts val="5"/>
              </a:spcBef>
              <a:spcAft>
                <a:spcPts val="0"/>
              </a:spcAft>
              <a:buClr>
                <a:srgbClr val="000000"/>
              </a:buClr>
              <a:buSzPts val="1800"/>
              <a:buFont typeface="Arial" panose="020B0604020202020204" pitchFamily="34" charset="0"/>
              <a:buChar char="•"/>
              <a:tabLst>
                <a:tab pos="855345" algn="l"/>
                <a:tab pos="855980" algn="l"/>
              </a:tabLst>
            </a:pPr>
            <a:r>
              <a:rPr lang="tr-TR" sz="2600" i="1" spc="-190" dirty="0">
                <a:solidFill>
                  <a:srgbClr val="000000"/>
                </a:solidFill>
                <a:latin typeface="Calibri" panose="020F0502020204030204" pitchFamily="34" charset="0"/>
                <a:ea typeface="Arial" panose="020B0604020202020204" pitchFamily="34" charset="0"/>
                <a:cs typeface="Times New Roman" panose="02020603050405020304" pitchFamily="18" charset="0"/>
              </a:rPr>
              <a:t>Plastik pipet tüketimini azaltmak</a:t>
            </a:r>
            <a:r>
              <a:rPr lang="tr-TR" sz="2600" i="1" spc="-185" dirty="0">
                <a:solidFill>
                  <a:srgbClr val="000000"/>
                </a:solidFill>
                <a:latin typeface="Calibri" panose="020F0502020204030204" pitchFamily="34" charset="0"/>
                <a:ea typeface="Arial" panose="020B0604020202020204" pitchFamily="34" charset="0"/>
                <a:cs typeface="Times New Roman" panose="02020603050405020304" pitchFamily="18" charset="0"/>
              </a:rPr>
              <a:t> </a:t>
            </a:r>
            <a:r>
              <a:rPr lang="tr-TR" sz="2600" i="1" spc="-190" dirty="0">
                <a:solidFill>
                  <a:srgbClr val="000000"/>
                </a:solidFill>
                <a:latin typeface="Calibri" panose="020F0502020204030204" pitchFamily="34" charset="0"/>
                <a:ea typeface="Arial" panose="020B0604020202020204" pitchFamily="34" charset="0"/>
                <a:cs typeface="Times New Roman" panose="02020603050405020304" pitchFamily="18" charset="0"/>
              </a:rPr>
              <a:t>adına plastik pipetleri doğa dostu</a:t>
            </a:r>
            <a:endParaRPr lang="tr-TR" sz="2600" spc="-190" dirty="0">
              <a:latin typeface="Calibri" panose="020F0502020204030204" pitchFamily="34" charset="0"/>
              <a:ea typeface="Arial" panose="020B0604020202020204" pitchFamily="34" charset="0"/>
              <a:cs typeface="Times New Roman" panose="02020603050405020304" pitchFamily="18" charset="0"/>
            </a:endParaRPr>
          </a:p>
          <a:p>
            <a:pPr indent="-269875">
              <a:lnSpc>
                <a:spcPts val="2160"/>
              </a:lnSpc>
              <a:spcAft>
                <a:spcPts val="800"/>
              </a:spcAft>
            </a:pPr>
            <a:r>
              <a:rPr lang="tr-TR" sz="2600" i="1" kern="1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alternatifler ile değiştirmek.</a:t>
            </a:r>
            <a:endParaRPr lang="tr-TR" sz="2600" kern="100" dirty="0">
              <a:latin typeface="Calibri" panose="020F0502020204030204" pitchFamily="34" charset="0"/>
              <a:ea typeface="Calibri" panose="020F0502020204030204" pitchFamily="34" charset="0"/>
              <a:cs typeface="Times New Roman" panose="02020603050405020304" pitchFamily="18" charset="0"/>
            </a:endParaRPr>
          </a:p>
          <a:p>
            <a:pPr marL="342900" marR="229870" lvl="0" indent="-342900">
              <a:lnSpc>
                <a:spcPct val="97000"/>
              </a:lnSpc>
              <a:spcBef>
                <a:spcPts val="15"/>
              </a:spcBef>
              <a:spcAft>
                <a:spcPts val="0"/>
              </a:spcAft>
              <a:buClr>
                <a:srgbClr val="000000"/>
              </a:buClr>
              <a:buSzPts val="1800"/>
              <a:buFont typeface="Arial" panose="020B0604020202020204" pitchFamily="34" charset="0"/>
              <a:buChar char="•"/>
              <a:tabLst>
                <a:tab pos="855345" algn="l"/>
                <a:tab pos="855980" algn="l"/>
              </a:tabLst>
            </a:pPr>
            <a:r>
              <a:rPr lang="tr-TR" sz="2600" i="1" spc="-190" dirty="0" err="1">
                <a:solidFill>
                  <a:srgbClr val="000000"/>
                </a:solidFill>
                <a:latin typeface="Calibri" panose="020F0502020204030204" pitchFamily="34" charset="0"/>
                <a:ea typeface="Arial" panose="020B0604020202020204" pitchFamily="34" charset="0"/>
                <a:cs typeface="Times New Roman" panose="02020603050405020304" pitchFamily="18" charset="0"/>
              </a:rPr>
              <a:t>Biobozunur</a:t>
            </a:r>
            <a:r>
              <a:rPr lang="tr-TR" sz="2600" i="1" spc="-190" dirty="0">
                <a:solidFill>
                  <a:srgbClr val="000000"/>
                </a:solidFill>
                <a:latin typeface="Calibri" panose="020F0502020204030204" pitchFamily="34" charset="0"/>
                <a:ea typeface="Arial" panose="020B0604020202020204" pitchFamily="34" charset="0"/>
                <a:cs typeface="Times New Roman" panose="02020603050405020304" pitchFamily="18" charset="0"/>
              </a:rPr>
              <a:t> çöp torbaları </a:t>
            </a:r>
            <a:r>
              <a:rPr lang="tr-TR" sz="2600" i="1" spc="-15" dirty="0">
                <a:solidFill>
                  <a:srgbClr val="000000"/>
                </a:solidFill>
                <a:latin typeface="Calibri" panose="020F0502020204030204" pitchFamily="34" charset="0"/>
                <a:ea typeface="Arial" panose="020B0604020202020204" pitchFamily="34" charset="0"/>
                <a:cs typeface="Times New Roman" panose="02020603050405020304" pitchFamily="18" charset="0"/>
              </a:rPr>
              <a:t>kullanmaya </a:t>
            </a:r>
            <a:r>
              <a:rPr lang="tr-TR" sz="2600" i="1" spc="-190" dirty="0">
                <a:solidFill>
                  <a:srgbClr val="000000"/>
                </a:solidFill>
                <a:latin typeface="Calibri" panose="020F0502020204030204" pitchFamily="34" charset="0"/>
                <a:ea typeface="Arial" panose="020B0604020202020204" pitchFamily="34" charset="0"/>
                <a:cs typeface="Times New Roman" panose="02020603050405020304" pitchFamily="18" charset="0"/>
              </a:rPr>
              <a:t>başlamak.</a:t>
            </a:r>
            <a:endParaRPr lang="tr-TR" sz="2600" spc="-190" dirty="0">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ts val="2160"/>
              </a:lnSpc>
              <a:spcAft>
                <a:spcPts val="0"/>
              </a:spcAft>
              <a:buClr>
                <a:srgbClr val="000000"/>
              </a:buClr>
              <a:buSzPts val="1800"/>
              <a:buFont typeface="Arial" panose="020B0604020202020204" pitchFamily="34" charset="0"/>
              <a:buChar char="•"/>
              <a:tabLst>
                <a:tab pos="180340" algn="l"/>
              </a:tabLst>
            </a:pPr>
            <a:r>
              <a:rPr lang="tr-TR" sz="2600" i="1" spc="-190" dirty="0">
                <a:solidFill>
                  <a:srgbClr val="000000"/>
                </a:solidFill>
                <a:latin typeface="Calibri" panose="020F0502020204030204" pitchFamily="34" charset="0"/>
                <a:ea typeface="Arial" panose="020B0604020202020204" pitchFamily="34" charset="0"/>
                <a:cs typeface="Times New Roman" panose="02020603050405020304" pitchFamily="18" charset="0"/>
              </a:rPr>
              <a:t>Geri dönüşüm miktarını</a:t>
            </a:r>
            <a:r>
              <a:rPr lang="tr-TR" sz="2600" i="1" spc="-15" dirty="0">
                <a:solidFill>
                  <a:srgbClr val="000000"/>
                </a:solidFill>
                <a:latin typeface="Calibri" panose="020F0502020204030204" pitchFamily="34" charset="0"/>
                <a:ea typeface="Arial" panose="020B0604020202020204" pitchFamily="34" charset="0"/>
                <a:cs typeface="Times New Roman" panose="02020603050405020304" pitchFamily="18" charset="0"/>
              </a:rPr>
              <a:t> </a:t>
            </a:r>
            <a:r>
              <a:rPr lang="tr-TR" sz="2600" i="1" spc="-190" dirty="0">
                <a:solidFill>
                  <a:srgbClr val="000000"/>
                </a:solidFill>
                <a:latin typeface="Calibri" panose="020F0502020204030204" pitchFamily="34" charset="0"/>
                <a:ea typeface="Arial" panose="020B0604020202020204" pitchFamily="34" charset="0"/>
                <a:cs typeface="Times New Roman" panose="02020603050405020304" pitchFamily="18" charset="0"/>
              </a:rPr>
              <a:t>arttırmak.</a:t>
            </a:r>
            <a:endParaRPr lang="tr-TR" sz="2600" spc="-190" dirty="0">
              <a:latin typeface="Calibri" panose="020F0502020204030204" pitchFamily="34" charset="0"/>
              <a:ea typeface="Arial" panose="020B0604020202020204" pitchFamily="34" charset="0"/>
              <a:cs typeface="Times New Roman" panose="02020603050405020304" pitchFamily="18" charset="0"/>
            </a:endParaRPr>
          </a:p>
          <a:p>
            <a:pPr marL="90170">
              <a:lnSpc>
                <a:spcPts val="2160"/>
              </a:lnSpc>
              <a:spcAft>
                <a:spcPts val="0"/>
              </a:spcAft>
            </a:pPr>
            <a:r>
              <a:rPr lang="tr-TR" sz="2600" i="1" dirty="0">
                <a:solidFill>
                  <a:srgbClr val="000000"/>
                </a:solidFill>
                <a:latin typeface="Calibri" panose="020F0502020204030204" pitchFamily="34" charset="0"/>
                <a:ea typeface="Calibri" panose="020F0502020204030204" pitchFamily="34" charset="0"/>
                <a:cs typeface="Times New Roman" panose="02020603050405020304" pitchFamily="18" charset="0"/>
              </a:rPr>
              <a:t>•</a:t>
            </a:r>
            <a:r>
              <a:rPr lang="tr-TR" sz="2600" i="1" spc="-15"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Personellere konu ile ilgili güncel </a:t>
            </a:r>
            <a:r>
              <a:rPr lang="tr-TR" sz="2600" i="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bilinçlendirme</a:t>
            </a:r>
            <a:r>
              <a:rPr lang="tr-TR" sz="2600" i="1" spc="45"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tr-TR" sz="2600" i="1"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eğitimleri düzenlemek</a:t>
            </a:r>
            <a:r>
              <a:rPr lang="tr-TR" sz="2600" i="1" kern="100" dirty="0" smtClean="0">
                <a:solidFill>
                  <a:srgbClr val="000000"/>
                </a:solidFill>
                <a:latin typeface="Calibri" panose="020F0502020204030204" pitchFamily="34" charset="0"/>
                <a:ea typeface="Calibri" panose="020F0502020204030204" pitchFamily="34" charset="0"/>
                <a:cs typeface="Times New Roman" panose="02020603050405020304" pitchFamily="18" charset="0"/>
              </a:rPr>
              <a:t>.</a:t>
            </a:r>
            <a:endParaRPr lang="tr-TR" sz="2600" kern="100" dirty="0">
              <a:latin typeface="Calibri" panose="020F0502020204030204" pitchFamily="34" charset="0"/>
              <a:ea typeface="Calibri" panose="020F0502020204030204" pitchFamily="34" charset="0"/>
              <a:cs typeface="Times New Roman" panose="02020603050405020304" pitchFamily="18" charset="0"/>
            </a:endParaRPr>
          </a:p>
          <a:p>
            <a:pPr marR="229870">
              <a:lnSpc>
                <a:spcPct val="97000"/>
              </a:lnSpc>
              <a:spcBef>
                <a:spcPts val="15"/>
              </a:spcBef>
              <a:spcAft>
                <a:spcPts val="0"/>
              </a:spcAft>
              <a:tabLst>
                <a:tab pos="855345" algn="l"/>
                <a:tab pos="855980" algn="l"/>
              </a:tabLst>
            </a:pPr>
            <a:r>
              <a:rPr lang="tr-TR" sz="2600" i="1" kern="1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•Atık üretimimizi azaltmak için sürdürülebilir proje çalışmalarını </a:t>
            </a:r>
            <a:r>
              <a:rPr lang="tr-TR" sz="2600" i="1" kern="100" dirty="0">
                <a:solidFill>
                  <a:srgbClr val="0D0D0D"/>
                </a:solidFill>
                <a:latin typeface="Calibri" panose="020F0502020204030204" pitchFamily="34" charset="0"/>
                <a:ea typeface="Calibri" panose="020F0502020204030204" pitchFamily="34" charset="0"/>
                <a:cs typeface="Times New Roman" panose="02020603050405020304" pitchFamily="18" charset="0"/>
              </a:rPr>
              <a:t>hayata geçirmek</a:t>
            </a:r>
            <a:endParaRPr lang="tr-TR" sz="2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4390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t="-3000" b="-3000"/>
          </a:stretch>
        </a:blipFill>
        <a:effectLst/>
      </p:bgPr>
    </p:bg>
    <p:spTree>
      <p:nvGrpSpPr>
        <p:cNvPr id="1" name=""/>
        <p:cNvGrpSpPr/>
        <p:nvPr/>
      </p:nvGrpSpPr>
      <p:grpSpPr>
        <a:xfrm>
          <a:off x="0" y="0"/>
          <a:ext cx="0" cy="0"/>
          <a:chOff x="0" y="0"/>
          <a:chExt cx="0" cy="0"/>
        </a:xfrm>
      </p:grpSpPr>
      <p:sp>
        <p:nvSpPr>
          <p:cNvPr id="5" name="Dikdörtgen 4"/>
          <p:cNvSpPr/>
          <p:nvPr/>
        </p:nvSpPr>
        <p:spPr>
          <a:xfrm>
            <a:off x="178676" y="147579"/>
            <a:ext cx="11918731" cy="6646563"/>
          </a:xfrm>
          <a:prstGeom prst="rect">
            <a:avLst/>
          </a:prstGeom>
        </p:spPr>
        <p:txBody>
          <a:bodyPr wrap="square">
            <a:spAutoFit/>
          </a:bodyPr>
          <a:lstStyle/>
          <a:p>
            <a:pPr marL="349885" marR="484505">
              <a:lnSpc>
                <a:spcPct val="147000"/>
              </a:lnSpc>
              <a:spcBef>
                <a:spcPts val="220"/>
              </a:spcBef>
              <a:spcAft>
                <a:spcPts val="0"/>
              </a:spcAft>
            </a:pPr>
            <a:r>
              <a:rPr lang="tr-TR" sz="3200" b="1" i="1" dirty="0">
                <a:solidFill>
                  <a:srgbClr val="525252"/>
                </a:solidFill>
                <a:latin typeface="Carlito"/>
                <a:ea typeface="Carlito"/>
                <a:cs typeface="Carlito"/>
              </a:rPr>
              <a:t>Çevre Etkilerinin Azaltılması</a:t>
            </a:r>
            <a:endParaRPr lang="tr-TR" dirty="0">
              <a:latin typeface="Carlito"/>
              <a:ea typeface="Carlito"/>
              <a:cs typeface="Carlito"/>
            </a:endParaRPr>
          </a:p>
          <a:p>
            <a:pPr marL="349885" marR="484505">
              <a:lnSpc>
                <a:spcPct val="147000"/>
              </a:lnSpc>
              <a:spcBef>
                <a:spcPts val="220"/>
              </a:spcBef>
              <a:spcAft>
                <a:spcPts val="0"/>
              </a:spcAft>
            </a:pPr>
            <a:r>
              <a:rPr lang="tr-TR" sz="2800" b="1" i="1" dirty="0">
                <a:solidFill>
                  <a:srgbClr val="525252"/>
                </a:solidFill>
                <a:latin typeface="Carlito"/>
                <a:ea typeface="Carlito"/>
                <a:cs typeface="Carlito"/>
              </a:rPr>
              <a:t>Tehlikeli Atıklar </a:t>
            </a:r>
            <a:endParaRPr lang="tr-TR" sz="2800" dirty="0">
              <a:latin typeface="Carlito"/>
              <a:ea typeface="Carlito"/>
              <a:cs typeface="Carlito"/>
            </a:endParaRPr>
          </a:p>
          <a:p>
            <a:pPr marL="349885" marR="484505">
              <a:lnSpc>
                <a:spcPct val="147000"/>
              </a:lnSpc>
              <a:spcBef>
                <a:spcPts val="220"/>
              </a:spcBef>
              <a:spcAft>
                <a:spcPts val="0"/>
              </a:spcAft>
            </a:pPr>
            <a:r>
              <a:rPr lang="tr-TR" sz="2800" i="1" dirty="0">
                <a:latin typeface="Arial" panose="020B0604020202020204" pitchFamily="34" charset="0"/>
                <a:ea typeface="Carlito"/>
                <a:cs typeface="Carlito"/>
              </a:rPr>
              <a:t>     Otelimizde oluşan </a:t>
            </a:r>
            <a:r>
              <a:rPr lang="tr-TR" sz="2800" i="1" dirty="0">
                <a:latin typeface="Carlito"/>
                <a:ea typeface="Carlito"/>
                <a:cs typeface="Carlito"/>
              </a:rPr>
              <a:t>bütün tehlikeli ve tehlikesiz atıklar tesisimizde </a:t>
            </a:r>
            <a:r>
              <a:rPr lang="tr-TR" sz="2800" i="1" dirty="0">
                <a:latin typeface="Arial" panose="020B0604020202020204" pitchFamily="34" charset="0"/>
                <a:ea typeface="Carlito"/>
                <a:cs typeface="Carlito"/>
              </a:rPr>
              <a:t>ayrı ayrı depolama alanı oluşturulmuş olup</a:t>
            </a:r>
            <a:r>
              <a:rPr lang="tr-TR" sz="2800" i="1" dirty="0">
                <a:latin typeface="Carlito"/>
                <a:ea typeface="Carlito"/>
                <a:cs typeface="Carlito"/>
              </a:rPr>
              <a:t> belirlenen atık ayrışım sistemimize göre belirli sınıflara ayrılarak atık depolarından belirli aralıklarla lisanslı firmalara teslimi yapılmaktadır.	</a:t>
            </a:r>
            <a:endParaRPr lang="tr-TR" sz="2800" dirty="0">
              <a:latin typeface="Carlito"/>
              <a:ea typeface="Carlito"/>
              <a:cs typeface="Carlito"/>
            </a:endParaRPr>
          </a:p>
          <a:p>
            <a:pPr marL="349885" marR="484505">
              <a:lnSpc>
                <a:spcPct val="146000"/>
              </a:lnSpc>
              <a:spcAft>
                <a:spcPts val="0"/>
              </a:spcAft>
            </a:pPr>
            <a:r>
              <a:rPr lang="tr-TR" sz="2800" i="1" dirty="0">
                <a:latin typeface="Carlito"/>
                <a:ea typeface="Carlito"/>
                <a:cs typeface="Carlito"/>
              </a:rPr>
              <a:t>Atık alanları için ataması yapılan çalışanımız muhafaza esnasında atıkların ayrışımı ve mekân temizliğinden sorumludur.</a:t>
            </a:r>
            <a:endParaRPr lang="tr-TR" sz="2800" dirty="0">
              <a:latin typeface="Carlito"/>
              <a:ea typeface="Carlito"/>
              <a:cs typeface="Carlito"/>
            </a:endParaRPr>
          </a:p>
          <a:p>
            <a:pPr>
              <a:lnSpc>
                <a:spcPct val="107000"/>
              </a:lnSpc>
              <a:spcAft>
                <a:spcPts val="800"/>
              </a:spcAft>
            </a:pPr>
            <a:r>
              <a:rPr lang="tr-TR" sz="2800" i="1" kern="100" dirty="0" smtClean="0">
                <a:latin typeface="Arial" panose="020B0604020202020204" pitchFamily="34" charset="0"/>
                <a:ea typeface="Calibri" panose="020F0502020204030204" pitchFamily="34" charset="0"/>
                <a:cs typeface="Times New Roman" panose="02020603050405020304" pitchFamily="18" charset="0"/>
              </a:rPr>
              <a:t>        Odalarda </a:t>
            </a:r>
            <a:r>
              <a:rPr lang="tr-TR" sz="2800" i="1" kern="100" dirty="0">
                <a:latin typeface="Arial" panose="020B0604020202020204" pitchFamily="34" charset="0"/>
                <a:ea typeface="Calibri" panose="020F0502020204030204" pitchFamily="34" charset="0"/>
                <a:cs typeface="Times New Roman" panose="02020603050405020304" pitchFamily="18" charset="0"/>
              </a:rPr>
              <a:t>personel tarafından uygun şekilde toplanan tıbbı atıklar ise doktor ofisinde biriktirilerek, anlaşmalı </a:t>
            </a:r>
            <a:r>
              <a:rPr lang="tr-TR" sz="2800" i="1" kern="100" dirty="0" smtClean="0">
                <a:latin typeface="Arial" panose="020B0604020202020204" pitchFamily="34" charset="0"/>
                <a:ea typeface="Calibri" panose="020F0502020204030204" pitchFamily="34" charset="0"/>
                <a:cs typeface="Times New Roman" panose="02020603050405020304" pitchFamily="18" charset="0"/>
              </a:rPr>
              <a:t>firmalara teslimini </a:t>
            </a:r>
            <a:r>
              <a:rPr lang="tr-TR" sz="2800" i="1" kern="100" dirty="0">
                <a:latin typeface="Arial" panose="020B0604020202020204" pitchFamily="34" charset="0"/>
                <a:ea typeface="Calibri" panose="020F0502020204030204" pitchFamily="34" charset="0"/>
                <a:cs typeface="Times New Roman" panose="02020603050405020304" pitchFamily="18" charset="0"/>
              </a:rPr>
              <a:t>sağlanmaktadır</a:t>
            </a:r>
            <a:r>
              <a:rPr lang="tr-TR" sz="2000" i="1" kern="100" dirty="0">
                <a:latin typeface="Arial" panose="020B0604020202020204" pitchFamily="34" charset="0"/>
                <a:ea typeface="Calibri" panose="020F0502020204030204" pitchFamily="34" charset="0"/>
                <a:cs typeface="Times New Roman" panose="02020603050405020304" pitchFamily="18" charset="0"/>
              </a:rPr>
              <a:t>.</a:t>
            </a:r>
            <a:endParaRPr lang="tr-TR" sz="20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2000" i="1" kern="100" dirty="0" smtClean="0">
                <a:latin typeface="Arial" panose="020B0604020202020204" pitchFamily="34" charset="0"/>
                <a:ea typeface="Calibri" panose="020F0502020204030204" pitchFamily="34" charset="0"/>
                <a:cs typeface="Times New Roman" panose="02020603050405020304" pitchFamily="18" charset="0"/>
              </a:rPr>
              <a:t>. </a:t>
            </a:r>
            <a:endParaRPr lang="tr-TR"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9930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l="15000" t="-4000" r="7000" b="3000"/>
          </a:stretch>
        </a:blipFill>
        <a:effectLst/>
      </p:bgPr>
    </p:bg>
    <p:spTree>
      <p:nvGrpSpPr>
        <p:cNvPr id="1" name=""/>
        <p:cNvGrpSpPr/>
        <p:nvPr/>
      </p:nvGrpSpPr>
      <p:grpSpPr>
        <a:xfrm>
          <a:off x="0" y="0"/>
          <a:ext cx="0" cy="0"/>
          <a:chOff x="0" y="0"/>
          <a:chExt cx="0" cy="0"/>
        </a:xfrm>
      </p:grpSpPr>
      <p:sp>
        <p:nvSpPr>
          <p:cNvPr id="6" name="Dikdörtgen 5"/>
          <p:cNvSpPr/>
          <p:nvPr/>
        </p:nvSpPr>
        <p:spPr>
          <a:xfrm>
            <a:off x="204952" y="0"/>
            <a:ext cx="11987048" cy="5142177"/>
          </a:xfrm>
          <a:prstGeom prst="rect">
            <a:avLst/>
          </a:prstGeom>
        </p:spPr>
        <p:txBody>
          <a:bodyPr wrap="square">
            <a:spAutoFit/>
          </a:bodyPr>
          <a:lstStyle/>
          <a:p>
            <a:pPr>
              <a:lnSpc>
                <a:spcPct val="107000"/>
              </a:lnSpc>
              <a:spcAft>
                <a:spcPts val="800"/>
              </a:spcAft>
            </a:pPr>
            <a:r>
              <a:rPr lang="tr-TR" sz="2800" b="1" u="sng" kern="100" dirty="0" smtClean="0">
                <a:solidFill>
                  <a:schemeClr val="tx1">
                    <a:lumMod val="95000"/>
                    <a:lumOff val="5000"/>
                  </a:schemeClr>
                </a:solidFill>
                <a:latin typeface="Arial" panose="020B0604020202020204" pitchFamily="34" charset="0"/>
                <a:ea typeface="Calibri" panose="020F0502020204030204" pitchFamily="34" charset="0"/>
                <a:cs typeface="Times New Roman" panose="02020603050405020304" pitchFamily="18" charset="0"/>
              </a:rPr>
              <a:t>ATIK </a:t>
            </a:r>
            <a:r>
              <a:rPr lang="tr-TR" sz="2800" b="1" u="sng" kern="100" dirty="0">
                <a:solidFill>
                  <a:schemeClr val="tx1">
                    <a:lumMod val="95000"/>
                    <a:lumOff val="5000"/>
                  </a:schemeClr>
                </a:solidFill>
                <a:latin typeface="Arial" panose="020B0604020202020204" pitchFamily="34" charset="0"/>
                <a:ea typeface="Calibri" panose="020F0502020204030204" pitchFamily="34" charset="0"/>
                <a:cs typeface="Times New Roman" panose="02020603050405020304" pitchFamily="18" charset="0"/>
              </a:rPr>
              <a:t>BERTARAFI</a:t>
            </a:r>
            <a:endParaRPr lang="tr-TR" sz="2800" kern="100"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2400" i="1" kern="100" dirty="0" smtClean="0">
                <a:solidFill>
                  <a:schemeClr val="tx1">
                    <a:lumMod val="95000"/>
                    <a:lumOff val="5000"/>
                  </a:schemeClr>
                </a:solidFill>
                <a:latin typeface="Arial" panose="020B0604020202020204" pitchFamily="34" charset="0"/>
                <a:ea typeface="Calibri" panose="020F0502020204030204" pitchFamily="34" charset="0"/>
                <a:cs typeface="Times New Roman" panose="02020603050405020304" pitchFamily="18" charset="0"/>
              </a:rPr>
              <a:t>   </a:t>
            </a:r>
            <a:r>
              <a:rPr lang="tr-TR" sz="2400" b="1" i="1" kern="100" dirty="0" smtClean="0">
                <a:solidFill>
                  <a:schemeClr val="tx1">
                    <a:lumMod val="95000"/>
                    <a:lumOff val="5000"/>
                  </a:schemeClr>
                </a:solidFill>
                <a:latin typeface="Arial" panose="020B0604020202020204" pitchFamily="34" charset="0"/>
                <a:ea typeface="Calibri" panose="020F0502020204030204" pitchFamily="34" charset="0"/>
                <a:cs typeface="Times New Roman" panose="02020603050405020304" pitchFamily="18" charset="0"/>
              </a:rPr>
              <a:t>Otelimizde </a:t>
            </a:r>
            <a:r>
              <a:rPr lang="tr-TR" sz="2400" b="1" i="1" kern="100" dirty="0">
                <a:solidFill>
                  <a:schemeClr val="tx1">
                    <a:lumMod val="95000"/>
                    <a:lumOff val="5000"/>
                  </a:schemeClr>
                </a:solidFill>
                <a:latin typeface="Arial" panose="020B0604020202020204" pitchFamily="34" charset="0"/>
                <a:ea typeface="Calibri" panose="020F0502020204030204" pitchFamily="34" charset="0"/>
                <a:cs typeface="Times New Roman" panose="02020603050405020304" pitchFamily="18" charset="0"/>
              </a:rPr>
              <a:t>oluşan toplama alanında uygun kaplarda toplanıp bitkisel atık yağlar ve yağ tutucularda biriken posa anlaşmalı atık taşıyıcı firmalar teslimi yapılmakta, lisanslı firma aracılığı ile bertaraf edilmektedir. </a:t>
            </a:r>
            <a:endParaRPr lang="tr-TR" sz="2400" b="1" kern="100"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endParaRPr>
          </a:p>
          <a:p>
            <a:r>
              <a:rPr lang="tr-TR" sz="2400" b="1" i="1" kern="100" dirty="0" smtClean="0">
                <a:solidFill>
                  <a:schemeClr val="tx1">
                    <a:lumMod val="95000"/>
                    <a:lumOff val="5000"/>
                  </a:schemeClr>
                </a:solidFill>
                <a:latin typeface="Arial" panose="020B0604020202020204" pitchFamily="34" charset="0"/>
                <a:ea typeface="Calibri" panose="020F0502020204030204" pitchFamily="34" charset="0"/>
                <a:cs typeface="Times New Roman" panose="02020603050405020304" pitchFamily="18" charset="0"/>
              </a:rPr>
              <a:t>    Otelimizde </a:t>
            </a:r>
            <a:r>
              <a:rPr lang="tr-TR" sz="2400" b="1" i="1" kern="100" dirty="0">
                <a:solidFill>
                  <a:schemeClr val="tx1">
                    <a:lumMod val="95000"/>
                    <a:lumOff val="5000"/>
                  </a:schemeClr>
                </a:solidFill>
                <a:latin typeface="Arial" panose="020B0604020202020204" pitchFamily="34" charset="0"/>
                <a:ea typeface="Calibri" panose="020F0502020204030204" pitchFamily="34" charset="0"/>
                <a:cs typeface="Times New Roman" panose="02020603050405020304" pitchFamily="18" charset="0"/>
              </a:rPr>
              <a:t>oluşan atık sular yöreye ait belediyenin atık su arıtma tesislerine deşarj edilmektedir. </a:t>
            </a:r>
            <a:r>
              <a:rPr lang="tr-TR" sz="2600" b="1" i="1" dirty="0"/>
              <a:t>Otelimizde toplanan  kağıt, plastik, metal, cam, organik atıklar kaynağında ayrıştırma yapılarak geçici depolama alanlarımızda depolanmakta, türlerine göre geri dönüşüm için lisanslı firmalara  gönderilerek doğal kaynakların korunmasına yardımcı olmaktayız. </a:t>
            </a:r>
            <a:endParaRPr lang="tr-TR" sz="2600" b="1" dirty="0"/>
          </a:p>
          <a:p>
            <a:r>
              <a:rPr lang="tr-TR" sz="2600" b="1" i="1" dirty="0"/>
              <a:t>Genel alanlarda atık ayrışım üniteleri oluşturarak ve odalarda misafirlerimizin içinde ayrışım kutuları koyarak çevreye duyarlı olmaları için desteklerini bekliyoruz</a:t>
            </a:r>
            <a:endParaRPr lang="tr-TR" sz="2600" b="1" dirty="0"/>
          </a:p>
          <a:p>
            <a:pPr>
              <a:lnSpc>
                <a:spcPct val="107000"/>
              </a:lnSpc>
              <a:spcAft>
                <a:spcPts val="800"/>
              </a:spcAft>
            </a:pPr>
            <a:endParaRPr lang="tr-TR" sz="2600" b="1" kern="100" dirty="0">
              <a:solidFill>
                <a:schemeClr val="tx1">
                  <a:lumMod val="95000"/>
                  <a:lumOff val="5000"/>
                </a:scheme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7" name="Resim 6"/>
          <p:cNvPicPr>
            <a:picLocks noChangeAspect="1"/>
          </p:cNvPicPr>
          <p:nvPr/>
        </p:nvPicPr>
        <p:blipFill>
          <a:blip r:embed="rId3"/>
          <a:stretch>
            <a:fillRect/>
          </a:stretch>
        </p:blipFill>
        <p:spPr>
          <a:xfrm>
            <a:off x="204952" y="4840015"/>
            <a:ext cx="5100587" cy="2017985"/>
          </a:xfrm>
          <a:prstGeom prst="rect">
            <a:avLst/>
          </a:prstGeom>
        </p:spPr>
      </p:pic>
    </p:spTree>
    <p:extLst>
      <p:ext uri="{BB962C8B-B14F-4D97-AF65-F5344CB8AC3E}">
        <p14:creationId xmlns:p14="http://schemas.microsoft.com/office/powerpoint/2010/main" val="297705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4000"/>
            <a:lum/>
          </a:blip>
          <a:srcRect/>
          <a:stretch>
            <a:fillRect l="14000" t="10000" r="18000" b="-5000"/>
          </a:stretch>
        </a:blipFill>
        <a:effectLst/>
      </p:bgPr>
    </p:bg>
    <p:spTree>
      <p:nvGrpSpPr>
        <p:cNvPr id="1" name=""/>
        <p:cNvGrpSpPr/>
        <p:nvPr/>
      </p:nvGrpSpPr>
      <p:grpSpPr>
        <a:xfrm>
          <a:off x="0" y="0"/>
          <a:ext cx="0" cy="0"/>
          <a:chOff x="0" y="0"/>
          <a:chExt cx="0" cy="0"/>
        </a:xfrm>
      </p:grpSpPr>
      <p:sp>
        <p:nvSpPr>
          <p:cNvPr id="6" name="Dikdörtgen 5"/>
          <p:cNvSpPr/>
          <p:nvPr/>
        </p:nvSpPr>
        <p:spPr>
          <a:xfrm>
            <a:off x="141890" y="409904"/>
            <a:ext cx="12050110" cy="6384505"/>
          </a:xfrm>
          <a:prstGeom prst="rect">
            <a:avLst/>
          </a:prstGeom>
        </p:spPr>
        <p:txBody>
          <a:bodyPr wrap="square">
            <a:spAutoFit/>
          </a:bodyPr>
          <a:lstStyle/>
          <a:p>
            <a:pPr>
              <a:lnSpc>
                <a:spcPct val="107000"/>
              </a:lnSpc>
              <a:spcBef>
                <a:spcPts val="200"/>
              </a:spcBef>
              <a:spcAft>
                <a:spcPts val="0"/>
              </a:spcAft>
            </a:pPr>
            <a:r>
              <a:rPr lang="tr-TR" sz="3200" b="1" kern="100" dirty="0" smtClean="0">
                <a:solidFill>
                  <a:schemeClr val="tx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Çevre </a:t>
            </a:r>
            <a:r>
              <a:rPr lang="tr-TR" sz="3200" b="1" kern="100" dirty="0">
                <a:solidFill>
                  <a:schemeClr val="tx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Etkilerinin Azaltılması</a:t>
            </a:r>
          </a:p>
          <a:p>
            <a:pPr>
              <a:lnSpc>
                <a:spcPct val="107000"/>
              </a:lnSpc>
              <a:spcBef>
                <a:spcPts val="200"/>
              </a:spcBef>
              <a:spcAft>
                <a:spcPts val="0"/>
              </a:spcAft>
            </a:pPr>
            <a:r>
              <a:rPr lang="tr-TR" sz="3200" b="1" kern="100" dirty="0" smtClean="0">
                <a:solidFill>
                  <a:schemeClr val="tx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    Kimyasal </a:t>
            </a:r>
            <a:r>
              <a:rPr lang="tr-TR" sz="3200" b="1" kern="100" dirty="0">
                <a:solidFill>
                  <a:schemeClr val="tx2">
                    <a:lumMod val="50000"/>
                  </a:schemeClr>
                </a:solidFill>
                <a:latin typeface="Calibri Light" panose="020F0302020204030204" pitchFamily="34" charset="0"/>
                <a:ea typeface="Times New Roman" panose="02020603050405020304" pitchFamily="18" charset="0"/>
                <a:cs typeface="Times New Roman" panose="02020603050405020304" pitchFamily="18" charset="0"/>
              </a:rPr>
              <a:t>Kullanımı</a:t>
            </a:r>
          </a:p>
          <a:p>
            <a:pPr marL="349885">
              <a:lnSpc>
                <a:spcPts val="1695"/>
              </a:lnSpc>
              <a:spcAft>
                <a:spcPts val="0"/>
              </a:spcAft>
            </a:pPr>
            <a:r>
              <a:rPr lang="tr-TR" sz="2400" i="1" dirty="0" smtClean="0">
                <a:solidFill>
                  <a:schemeClr val="bg2">
                    <a:lumMod val="25000"/>
                  </a:schemeClr>
                </a:solidFill>
                <a:latin typeface="Carlito"/>
                <a:ea typeface="Carlito"/>
                <a:cs typeface="Carlito"/>
              </a:rPr>
              <a:t>    İnsan </a:t>
            </a:r>
            <a:r>
              <a:rPr lang="tr-TR" sz="2400" i="1" dirty="0">
                <a:solidFill>
                  <a:schemeClr val="bg2">
                    <a:lumMod val="25000"/>
                  </a:schemeClr>
                </a:solidFill>
                <a:latin typeface="Carlito"/>
                <a:ea typeface="Carlito"/>
                <a:cs typeface="Carlito"/>
              </a:rPr>
              <a:t>sağlığı ve çevre üzerindeki olumsuz etkileri en aza indirme prensibi ile hareket ederek temizlik için çevre dostu temizlik uygulamaları tercih etmekteyiz. </a:t>
            </a:r>
          </a:p>
          <a:p>
            <a:pPr marL="349885">
              <a:lnSpc>
                <a:spcPts val="1695"/>
              </a:lnSpc>
              <a:spcAft>
                <a:spcPts val="0"/>
              </a:spcAft>
            </a:pPr>
            <a:r>
              <a:rPr lang="tr-TR" sz="2400" i="1" dirty="0">
                <a:solidFill>
                  <a:schemeClr val="bg2">
                    <a:lumMod val="25000"/>
                  </a:schemeClr>
                </a:solidFill>
                <a:latin typeface="Carlito"/>
                <a:ea typeface="Carlito"/>
                <a:cs typeface="Carlito"/>
              </a:rPr>
              <a:t>Bu çevre açısından güvenli olan temizlik ürünlerini tercih edip amacına uygun kimyasallar kullanarak az ve uygun miktarlarda kullanılmasıyla çevremizin </a:t>
            </a:r>
            <a:r>
              <a:rPr lang="tr-TR" sz="2400" i="1" dirty="0" err="1">
                <a:solidFill>
                  <a:schemeClr val="bg2">
                    <a:lumMod val="25000"/>
                  </a:schemeClr>
                </a:solidFill>
                <a:latin typeface="Carlito"/>
                <a:ea typeface="Carlito"/>
                <a:cs typeface="Carlito"/>
              </a:rPr>
              <a:t>yaşanabilirliğine</a:t>
            </a:r>
            <a:r>
              <a:rPr lang="tr-TR" sz="2400" i="1" dirty="0">
                <a:solidFill>
                  <a:schemeClr val="bg2">
                    <a:lumMod val="25000"/>
                  </a:schemeClr>
                </a:solidFill>
                <a:latin typeface="Carlito"/>
                <a:ea typeface="Carlito"/>
                <a:cs typeface="Carlito"/>
              </a:rPr>
              <a:t> katkı sunabiliriz.</a:t>
            </a:r>
          </a:p>
          <a:p>
            <a:pPr marL="349885">
              <a:spcAft>
                <a:spcPts val="0"/>
              </a:spcAft>
            </a:pPr>
            <a:r>
              <a:rPr lang="tr-TR" sz="2400" b="1" i="1" dirty="0">
                <a:solidFill>
                  <a:schemeClr val="bg2">
                    <a:lumMod val="25000"/>
                  </a:schemeClr>
                </a:solidFill>
                <a:latin typeface="Carlito"/>
                <a:ea typeface="Carlito"/>
                <a:cs typeface="Carlito"/>
              </a:rPr>
              <a:t>Kimyasal tüketimini azaltmaya yönelik </a:t>
            </a:r>
            <a:r>
              <a:rPr lang="tr-TR" sz="2400" b="1" i="1" dirty="0" smtClean="0">
                <a:solidFill>
                  <a:schemeClr val="bg2">
                    <a:lumMod val="25000"/>
                  </a:schemeClr>
                </a:solidFill>
                <a:latin typeface="Carlito"/>
                <a:ea typeface="Carlito"/>
                <a:cs typeface="Carlito"/>
              </a:rPr>
              <a:t>uygulamalarımız</a:t>
            </a:r>
            <a:r>
              <a:rPr lang="tr-TR" sz="2400" b="1" i="1" dirty="0">
                <a:solidFill>
                  <a:schemeClr val="tx1">
                    <a:lumMod val="95000"/>
                    <a:lumOff val="5000"/>
                  </a:schemeClr>
                </a:solidFill>
                <a:latin typeface="Carlito"/>
                <a:ea typeface="Carlito"/>
                <a:cs typeface="Carlito"/>
              </a:rPr>
              <a:t>.</a:t>
            </a:r>
          </a:p>
          <a:p>
            <a:pPr marL="342900" lvl="0" indent="-342900">
              <a:lnSpc>
                <a:spcPts val="1680"/>
              </a:lnSpc>
              <a:spcAft>
                <a:spcPts val="0"/>
              </a:spcAft>
              <a:buSzPts val="1400"/>
              <a:buFont typeface="Arial" panose="020B0604020202020204" pitchFamily="34" charset="0"/>
              <a:buChar char="•"/>
              <a:tabLst>
                <a:tab pos="692785" algn="l"/>
                <a:tab pos="693420" algn="l"/>
              </a:tabLst>
            </a:pPr>
            <a:r>
              <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 </a:t>
            </a:r>
            <a:r>
              <a:rPr lang="tr-TR" sz="2400" i="1" dirty="0" smtClean="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   Kimyasal </a:t>
            </a:r>
            <a:r>
              <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tedarik firmalarından işinde uzman kişiler tarafından personellerimize uygulamalı eğitim ve tatbikatlarla bilgilendirme yapılmaktadır.</a:t>
            </a:r>
          </a:p>
          <a:p>
            <a:pPr marL="342900" lvl="0" indent="-342900">
              <a:lnSpc>
                <a:spcPts val="1680"/>
              </a:lnSpc>
              <a:spcAft>
                <a:spcPts val="0"/>
              </a:spcAft>
              <a:buSzPts val="1400"/>
              <a:buFont typeface="Arial" panose="020B0604020202020204" pitchFamily="34" charset="0"/>
              <a:buChar char="•"/>
              <a:tabLst>
                <a:tab pos="692785" algn="l"/>
                <a:tab pos="693420" algn="l"/>
              </a:tabLst>
            </a:pPr>
            <a:r>
              <a:rPr lang="tr-TR" sz="2400" i="1" dirty="0" smtClean="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   Çok </a:t>
            </a:r>
            <a:r>
              <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kimyasal etkin temizlik değildir felsefesi ile temizlik yapılmaktadır.</a:t>
            </a:r>
          </a:p>
          <a:p>
            <a:pPr marL="342900" lvl="0" indent="-342900">
              <a:lnSpc>
                <a:spcPts val="1680"/>
              </a:lnSpc>
              <a:spcAft>
                <a:spcPts val="0"/>
              </a:spcAft>
              <a:buSzPts val="1400"/>
              <a:buFont typeface="Arial" panose="020B0604020202020204" pitchFamily="34" charset="0"/>
              <a:buChar char="•"/>
              <a:tabLst>
                <a:tab pos="692785" algn="l"/>
                <a:tab pos="693420" algn="l"/>
              </a:tabLst>
            </a:pPr>
            <a:r>
              <a:rPr lang="tr-TR" sz="2400" i="1" dirty="0" smtClean="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    Firmaların </a:t>
            </a:r>
            <a:r>
              <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teknik servisleri tarafından belirli periyotlarla dozaj kimyasal kalıntı kontrolleri yapılmaktadır.</a:t>
            </a:r>
          </a:p>
          <a:p>
            <a:pPr marL="342900" marR="1111885" lvl="0" indent="-342900">
              <a:lnSpc>
                <a:spcPct val="97000"/>
              </a:lnSpc>
              <a:spcAft>
                <a:spcPts val="0"/>
              </a:spcAft>
              <a:buSzPts val="1400"/>
              <a:buFont typeface="Arial" panose="020B0604020202020204" pitchFamily="34" charset="0"/>
              <a:buChar char="•"/>
              <a:tabLst>
                <a:tab pos="692785" algn="l"/>
                <a:tab pos="693420" algn="l"/>
              </a:tabLst>
            </a:pPr>
            <a:r>
              <a:rPr lang="tr-TR" sz="2400" i="1" dirty="0" smtClean="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   Kimyasalların </a:t>
            </a:r>
            <a:r>
              <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kullanımı ve tehlikeli kimyasalların dökülme/saçılma durumlarına </a:t>
            </a:r>
            <a:r>
              <a:rPr lang="tr-TR" sz="2400" i="1" spc="-15"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karşı </a:t>
            </a:r>
            <a:r>
              <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alınacak önlemler hakkında çalışanlarımıza</a:t>
            </a:r>
            <a:r>
              <a:rPr lang="tr-TR" sz="2400" i="1" spc="-205"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 </a:t>
            </a:r>
            <a:r>
              <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eğitimler </a:t>
            </a:r>
            <a:r>
              <a:rPr lang="tr-TR" sz="2400" i="1" spc="-15"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verilmektedir.</a:t>
            </a:r>
            <a:endPar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ts val="1680"/>
              </a:lnSpc>
              <a:spcAft>
                <a:spcPts val="0"/>
              </a:spcAft>
              <a:buSzPts val="1400"/>
              <a:buFont typeface="Arial" panose="020B0604020202020204" pitchFamily="34" charset="0"/>
              <a:buChar char="•"/>
              <a:tabLst>
                <a:tab pos="692785" algn="l"/>
                <a:tab pos="693420" algn="l"/>
              </a:tabLst>
            </a:pPr>
            <a:r>
              <a:rPr lang="tr-TR" sz="2400" i="1" dirty="0" smtClean="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    Havuzlarımızda</a:t>
            </a:r>
            <a:r>
              <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 hijyenik şartları sağlamak adına, minimum miktarda kimyasal gerektiren otomatik </a:t>
            </a:r>
            <a:r>
              <a:rPr lang="tr-TR" sz="2400" i="1" spc="-15"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dozaj </a:t>
            </a:r>
            <a:r>
              <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sistemleri</a:t>
            </a:r>
            <a:r>
              <a:rPr lang="tr-TR" sz="2400" i="1" spc="-30"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 </a:t>
            </a:r>
            <a:r>
              <a:rPr lang="tr-TR" sz="2400" i="1" spc="-25"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kullanılmaktadır.</a:t>
            </a:r>
            <a:endPar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endParaRPr>
          </a:p>
          <a:p>
            <a:pPr marL="342900" lvl="0" indent="-342900">
              <a:lnSpc>
                <a:spcPts val="1695"/>
              </a:lnSpc>
              <a:spcAft>
                <a:spcPts val="0"/>
              </a:spcAft>
              <a:buSzPts val="1400"/>
              <a:buFont typeface="Arial" panose="020B0604020202020204" pitchFamily="34" charset="0"/>
              <a:buChar char="•"/>
              <a:tabLst>
                <a:tab pos="692785" algn="l"/>
                <a:tab pos="693420" algn="l"/>
              </a:tabLst>
            </a:pPr>
            <a:r>
              <a:rPr lang="tr-TR" sz="2400" i="1" spc="-25" dirty="0" smtClean="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    Tesiste </a:t>
            </a:r>
            <a:r>
              <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kullanılan tüm kimyasalların </a:t>
            </a:r>
            <a:r>
              <a:rPr lang="tr-TR" sz="2400" i="1" dirty="0" err="1" smtClean="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MSDS’leri</a:t>
            </a:r>
            <a:r>
              <a:rPr lang="tr-TR" sz="2400" i="1" dirty="0" smtClean="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 </a:t>
            </a:r>
            <a:r>
              <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ve ilgili depolarda taşma havuzları</a:t>
            </a:r>
            <a:r>
              <a:rPr lang="tr-TR" sz="2400" i="1" spc="15"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 </a:t>
            </a:r>
            <a:r>
              <a:rPr lang="tr-TR" sz="2400" i="1" spc="-20"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rPr>
              <a:t>bulunmaktadır.</a:t>
            </a:r>
            <a:endParaRPr lang="tr-TR" sz="2400" i="1" dirty="0">
              <a:solidFill>
                <a:schemeClr val="bg2">
                  <a:lumMod val="25000"/>
                </a:schemeClr>
              </a:solidFill>
              <a:latin typeface="Calibri" panose="020F0502020204030204" pitchFamily="34" charset="0"/>
              <a:ea typeface="Arial" panose="020B0604020202020204" pitchFamily="34" charset="0"/>
              <a:cs typeface="Times New Roman" panose="02020603050405020304" pitchFamily="18" charset="0"/>
            </a:endParaRPr>
          </a:p>
          <a:p>
            <a:pPr marL="349885" marR="883285">
              <a:lnSpc>
                <a:spcPct val="97000"/>
              </a:lnSpc>
              <a:spcAft>
                <a:spcPts val="0"/>
              </a:spcAft>
            </a:pPr>
            <a:r>
              <a:rPr lang="tr-TR" sz="2400" i="1" dirty="0">
                <a:solidFill>
                  <a:schemeClr val="bg2">
                    <a:lumMod val="25000"/>
                  </a:schemeClr>
                </a:solidFill>
                <a:latin typeface="Carlito"/>
                <a:ea typeface="Carlito"/>
                <a:cs typeface="Carlito"/>
              </a:rPr>
              <a:t>Ozonla temizlik Çevre gibi dostu temizlik uygulamalarıyla çevreye olan negatif etkimizi minimize etmeyi ve kullanıcıların sağlığını maksimum düzeyde koruma sağlar.</a:t>
            </a:r>
          </a:p>
        </p:txBody>
      </p:sp>
    </p:spTree>
    <p:extLst>
      <p:ext uri="{BB962C8B-B14F-4D97-AF65-F5344CB8AC3E}">
        <p14:creationId xmlns:p14="http://schemas.microsoft.com/office/powerpoint/2010/main" val="300082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8000"/>
            <a:lum/>
          </a:blip>
          <a:srcRect/>
          <a:stretch>
            <a:fillRect t="-7000"/>
          </a:stretch>
        </a:blipFill>
        <a:effectLst/>
      </p:bgPr>
    </p:bg>
    <p:spTree>
      <p:nvGrpSpPr>
        <p:cNvPr id="1" name=""/>
        <p:cNvGrpSpPr/>
        <p:nvPr/>
      </p:nvGrpSpPr>
      <p:grpSpPr>
        <a:xfrm>
          <a:off x="0" y="0"/>
          <a:ext cx="0" cy="0"/>
          <a:chOff x="0" y="0"/>
          <a:chExt cx="0" cy="0"/>
        </a:xfrm>
      </p:grpSpPr>
      <p:sp>
        <p:nvSpPr>
          <p:cNvPr id="2" name="Dikdörtgen 1"/>
          <p:cNvSpPr/>
          <p:nvPr/>
        </p:nvSpPr>
        <p:spPr>
          <a:xfrm>
            <a:off x="0" y="268374"/>
            <a:ext cx="11855668" cy="5386090"/>
          </a:xfrm>
          <a:prstGeom prst="rect">
            <a:avLst/>
          </a:prstGeom>
        </p:spPr>
        <p:txBody>
          <a:bodyPr wrap="square">
            <a:spAutoFit/>
          </a:bodyPr>
          <a:lstStyle/>
          <a:p>
            <a:r>
              <a:rPr lang="tr-TR" sz="3200" b="1" i="1" dirty="0" smtClean="0">
                <a:solidFill>
                  <a:schemeClr val="tx2">
                    <a:lumMod val="50000"/>
                  </a:schemeClr>
                </a:solidFill>
              </a:rPr>
              <a:t>    </a:t>
            </a:r>
            <a:r>
              <a:rPr lang="tr-TR" sz="2400" b="1" i="1" dirty="0" smtClean="0">
                <a:solidFill>
                  <a:schemeClr val="tx2">
                    <a:lumMod val="50000"/>
                  </a:schemeClr>
                </a:solidFill>
              </a:rPr>
              <a:t>Enerji </a:t>
            </a:r>
            <a:r>
              <a:rPr lang="tr-TR" sz="2400" b="1" i="1" dirty="0">
                <a:solidFill>
                  <a:schemeClr val="tx2">
                    <a:lumMod val="50000"/>
                  </a:schemeClr>
                </a:solidFill>
              </a:rPr>
              <a:t>Verimliliği</a:t>
            </a:r>
            <a:endParaRPr lang="tr-TR" sz="2400" dirty="0">
              <a:solidFill>
                <a:schemeClr val="tx2">
                  <a:lumMod val="50000"/>
                </a:schemeClr>
              </a:solidFill>
            </a:endParaRPr>
          </a:p>
          <a:p>
            <a:r>
              <a:rPr lang="tr-TR" sz="2400" b="1" i="1" dirty="0" smtClean="0"/>
              <a:t>     </a:t>
            </a:r>
            <a:r>
              <a:rPr lang="tr-TR" sz="2400" i="1" dirty="0" smtClean="0"/>
              <a:t>Sürdürülebilir </a:t>
            </a:r>
            <a:r>
              <a:rPr lang="tr-TR" sz="2400" i="1" dirty="0"/>
              <a:t>enerji için kaynaklarımızın sonsuz olmadığını ve gelecek nesillere daha yaşanılabilir bir dünya bırakmak için verimli kaynak kullanımı bilinciyle;</a:t>
            </a:r>
            <a:endParaRPr lang="tr-TR" sz="2400" dirty="0"/>
          </a:p>
          <a:p>
            <a:pPr lvl="0"/>
            <a:r>
              <a:rPr lang="tr-TR" sz="2400" i="1" dirty="0" smtClean="0"/>
              <a:t>    Odalarımızda </a:t>
            </a:r>
            <a:r>
              <a:rPr lang="tr-TR" sz="2400" i="1" dirty="0"/>
              <a:t>elektronik anahtar kullanılarak oda boş iken gereksiz elektrik tüketimi önlenmekte,</a:t>
            </a:r>
            <a:endParaRPr lang="tr-TR" sz="2400" dirty="0"/>
          </a:p>
          <a:p>
            <a:pPr lvl="0"/>
            <a:r>
              <a:rPr lang="tr-TR" sz="2400" i="1" dirty="0" smtClean="0"/>
              <a:t>    Elektronik </a:t>
            </a:r>
            <a:r>
              <a:rPr lang="tr-TR" sz="2400" i="1" dirty="0"/>
              <a:t>eşya seçiminde tasarruflu(A+++) cihazlar tercih edilmektedir.</a:t>
            </a:r>
            <a:endParaRPr lang="tr-TR" sz="2400" dirty="0"/>
          </a:p>
          <a:p>
            <a:pPr lvl="0"/>
            <a:r>
              <a:rPr lang="tr-TR" sz="2400" i="1" dirty="0" smtClean="0"/>
              <a:t>    Klimaların </a:t>
            </a:r>
            <a:r>
              <a:rPr lang="tr-TR" sz="2400" i="1" dirty="0"/>
              <a:t>bakımları yetkili firmalarca belirlenen periyotlarda yapılarak yüksek enerji verimi sağlanıp bakteri partiküllerinin birikmesi önlenerek olası hasatlıkların önüne geçilmektedir.  </a:t>
            </a:r>
            <a:endParaRPr lang="tr-TR" sz="2400" dirty="0"/>
          </a:p>
          <a:p>
            <a:pPr lvl="0"/>
            <a:r>
              <a:rPr lang="tr-TR" sz="2400" i="1" dirty="0" smtClean="0"/>
              <a:t>    Otelin </a:t>
            </a:r>
            <a:r>
              <a:rPr lang="tr-TR" sz="2400" i="1" dirty="0"/>
              <a:t>sahip olduğu güneş enerjisi panelleri sayesinde sıcak su temini ile gerek doğal gaz gerekse enerji tasarrufunda önemli kazanımlar sağlanmaktadır. </a:t>
            </a:r>
            <a:endParaRPr lang="tr-TR" sz="2400" dirty="0"/>
          </a:p>
          <a:p>
            <a:pPr lvl="0"/>
            <a:r>
              <a:rPr lang="tr-TR" sz="2400" i="1" dirty="0" smtClean="0"/>
              <a:t>     Genel </a:t>
            </a:r>
            <a:r>
              <a:rPr lang="tr-TR" sz="2400" i="1" dirty="0"/>
              <a:t>alanlarda fotoselli lambalar bulunmaktadır. Fotoselli aydınlatmalar, hareketi algılayıp yanarak alanı aydınlatan ürünlerdir. Aydınlatmayı açık unutma, boş yere yakma gibi durumların önüne geçebileceği için enerji tasarrufu sağlar.</a:t>
            </a:r>
            <a:endParaRPr lang="tr-TR" sz="2400" dirty="0"/>
          </a:p>
          <a:p>
            <a:pPr lvl="0"/>
            <a:r>
              <a:rPr lang="tr-TR" sz="2400" b="1" i="1" dirty="0" smtClean="0"/>
              <a:t>    </a:t>
            </a:r>
            <a:endParaRPr lang="tr-TR" sz="2400" dirty="0"/>
          </a:p>
        </p:txBody>
      </p:sp>
    </p:spTree>
    <p:extLst>
      <p:ext uri="{BB962C8B-B14F-4D97-AF65-F5344CB8AC3E}">
        <p14:creationId xmlns:p14="http://schemas.microsoft.com/office/powerpoint/2010/main" val="1603110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87650">
              <a:srgbClr val="CBDFF1">
                <a:alpha val="32000"/>
              </a:srgbClr>
            </a:gs>
            <a:gs pos="92000">
              <a:schemeClr val="accent5">
                <a:lumMod val="60000"/>
                <a:lumOff val="40000"/>
              </a:schemeClr>
            </a:gs>
            <a:gs pos="36000">
              <a:schemeClr val="accent5">
                <a:lumMod val="75000"/>
                <a:alpha val="29000"/>
              </a:schemeClr>
            </a:gs>
            <a:gs pos="91000">
              <a:schemeClr val="accent1">
                <a:lumMod val="30000"/>
                <a:lumOff val="70000"/>
              </a:schemeClr>
            </a:gs>
          </a:gsLst>
          <a:lin ang="18900000" scaled="1"/>
          <a:tileRect/>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71034" y="4455014"/>
            <a:ext cx="3520966" cy="2402985"/>
          </a:xfrm>
          <a:blipFill>
            <a:blip r:embed="rId2"/>
            <a:stretch>
              <a:fillRect/>
            </a:stretch>
          </a:blipFill>
        </p:spPr>
        <p:txBody>
          <a:bodyPr>
            <a:noAutofit/>
          </a:bodyPr>
          <a:lstStyle/>
          <a:p>
            <a:pPr marL="0" indent="0">
              <a:buNone/>
            </a:pPr>
            <a:endParaRPr lang="tr-TR" sz="6000" dirty="0" smtClean="0"/>
          </a:p>
          <a:p>
            <a:pPr marL="0" indent="0">
              <a:buNone/>
            </a:pPr>
            <a:endParaRPr lang="tr-TR" sz="6000" dirty="0" smtClean="0"/>
          </a:p>
          <a:p>
            <a:pPr marL="0" indent="0">
              <a:buNone/>
            </a:pPr>
            <a:endParaRPr lang="tr-TR" sz="6000" dirty="0"/>
          </a:p>
          <a:p>
            <a:pPr marL="0" indent="0">
              <a:buNone/>
            </a:pPr>
            <a:r>
              <a:rPr lang="tr-TR" sz="6000" dirty="0" smtClean="0"/>
              <a:t> </a:t>
            </a:r>
          </a:p>
          <a:p>
            <a:pPr marL="0" indent="0">
              <a:buNone/>
            </a:pPr>
            <a:r>
              <a:rPr lang="tr-TR" sz="6000" dirty="0" smtClean="0"/>
              <a:t>                    </a:t>
            </a:r>
          </a:p>
        </p:txBody>
      </p:sp>
      <p:pic>
        <p:nvPicPr>
          <p:cNvPr id="2" name="Resim 1"/>
          <p:cNvPicPr>
            <a:picLocks noChangeAspect="1"/>
          </p:cNvPicPr>
          <p:nvPr/>
        </p:nvPicPr>
        <p:blipFill>
          <a:blip r:embed="rId3"/>
          <a:stretch>
            <a:fillRect/>
          </a:stretch>
        </p:blipFill>
        <p:spPr>
          <a:xfrm>
            <a:off x="2371" y="772712"/>
            <a:ext cx="9144000" cy="3682303"/>
          </a:xfrm>
          <a:prstGeom prst="rect">
            <a:avLst/>
          </a:prstGeom>
        </p:spPr>
      </p:pic>
      <p:sp>
        <p:nvSpPr>
          <p:cNvPr id="4" name="Unvan 1"/>
          <p:cNvSpPr>
            <a:spLocks noGrp="1"/>
          </p:cNvSpPr>
          <p:nvPr>
            <p:ph type="title"/>
          </p:nvPr>
        </p:nvSpPr>
        <p:spPr>
          <a:xfrm>
            <a:off x="343051" y="109025"/>
            <a:ext cx="4677103" cy="1044959"/>
          </a:xfrm>
        </p:spPr>
        <p:txBody>
          <a:bodyPr/>
          <a:lstStyle/>
          <a:p>
            <a:r>
              <a:rPr lang="tr-TR" sz="3600" b="1" i="1" dirty="0">
                <a:solidFill>
                  <a:schemeClr val="tx2">
                    <a:lumMod val="50000"/>
                  </a:schemeClr>
                </a:solidFill>
              </a:rPr>
              <a:t>Enerji Verimliliği</a:t>
            </a:r>
            <a:r>
              <a:rPr lang="tr-TR" sz="3600" dirty="0">
                <a:solidFill>
                  <a:schemeClr val="tx2">
                    <a:lumMod val="50000"/>
                  </a:schemeClr>
                </a:solidFill>
              </a:rPr>
              <a:t/>
            </a:r>
            <a:br>
              <a:rPr lang="tr-TR" sz="3600" dirty="0">
                <a:solidFill>
                  <a:schemeClr val="tx2">
                    <a:lumMod val="50000"/>
                  </a:schemeClr>
                </a:solidFill>
              </a:rPr>
            </a:br>
            <a:endParaRPr lang="tr-TR" dirty="0"/>
          </a:p>
        </p:txBody>
      </p:sp>
      <p:pic>
        <p:nvPicPr>
          <p:cNvPr id="5" name="Resim 4"/>
          <p:cNvPicPr>
            <a:picLocks noChangeAspect="1"/>
          </p:cNvPicPr>
          <p:nvPr/>
        </p:nvPicPr>
        <p:blipFill>
          <a:blip r:embed="rId4"/>
          <a:stretch>
            <a:fillRect/>
          </a:stretch>
        </p:blipFill>
        <p:spPr>
          <a:xfrm>
            <a:off x="118065" y="4443775"/>
            <a:ext cx="4456305" cy="2414225"/>
          </a:xfrm>
          <a:prstGeom prst="rect">
            <a:avLst/>
          </a:prstGeom>
        </p:spPr>
      </p:pic>
      <p:pic>
        <p:nvPicPr>
          <p:cNvPr id="6" name="Resim 5"/>
          <p:cNvPicPr>
            <a:picLocks noChangeAspect="1"/>
          </p:cNvPicPr>
          <p:nvPr/>
        </p:nvPicPr>
        <p:blipFill>
          <a:blip r:embed="rId5"/>
          <a:stretch>
            <a:fillRect/>
          </a:stretch>
        </p:blipFill>
        <p:spPr>
          <a:xfrm>
            <a:off x="4574370" y="4417075"/>
            <a:ext cx="4096664" cy="2426418"/>
          </a:xfrm>
          <a:prstGeom prst="rect">
            <a:avLst/>
          </a:prstGeom>
        </p:spPr>
      </p:pic>
    </p:spTree>
    <p:extLst>
      <p:ext uri="{BB962C8B-B14F-4D97-AF65-F5344CB8AC3E}">
        <p14:creationId xmlns:p14="http://schemas.microsoft.com/office/powerpoint/2010/main" val="4022580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87650">
              <a:srgbClr val="CBDFF1"/>
            </a:gs>
            <a:gs pos="92000">
              <a:schemeClr val="accent5">
                <a:lumMod val="60000"/>
                <a:lumOff val="40000"/>
              </a:schemeClr>
            </a:gs>
            <a:gs pos="5000">
              <a:schemeClr val="accent5">
                <a:lumMod val="75000"/>
              </a:schemeClr>
            </a:gs>
            <a:gs pos="16000">
              <a:schemeClr val="accent1">
                <a:lumMod val="45000"/>
                <a:lumOff val="55000"/>
              </a:schemeClr>
            </a:gs>
            <a:gs pos="91000">
              <a:schemeClr val="accent1">
                <a:lumMod val="30000"/>
                <a:lumOff val="70000"/>
              </a:schemeClr>
            </a:gs>
          </a:gsLst>
          <a:lin ang="18900000" scaled="1"/>
          <a:tileRect/>
        </a:gradFill>
        <a:effectLst/>
      </p:bgPr>
    </p:bg>
    <p:spTree>
      <p:nvGrpSpPr>
        <p:cNvPr id="1" name=""/>
        <p:cNvGrpSpPr/>
        <p:nvPr/>
      </p:nvGrpSpPr>
      <p:grpSpPr>
        <a:xfrm>
          <a:off x="0" y="0"/>
          <a:ext cx="0" cy="0"/>
          <a:chOff x="0" y="0"/>
          <a:chExt cx="0" cy="0"/>
        </a:xfrm>
      </p:grpSpPr>
      <p:sp>
        <p:nvSpPr>
          <p:cNvPr id="4" name="Dikdörtgen 3"/>
          <p:cNvSpPr/>
          <p:nvPr/>
        </p:nvSpPr>
        <p:spPr>
          <a:xfrm>
            <a:off x="299545" y="255230"/>
            <a:ext cx="11892455" cy="6620274"/>
          </a:xfrm>
          <a:prstGeom prst="rect">
            <a:avLst/>
          </a:prstGeom>
        </p:spPr>
        <p:txBody>
          <a:bodyPr wrap="square">
            <a:spAutoFit/>
          </a:bodyPr>
          <a:lstStyle/>
          <a:p>
            <a:pPr>
              <a:lnSpc>
                <a:spcPct val="107000"/>
              </a:lnSpc>
              <a:spcAft>
                <a:spcPts val="800"/>
              </a:spcAft>
            </a:pPr>
            <a:r>
              <a:rPr lang="tr-TR" sz="2400" b="1" kern="100" dirty="0">
                <a:solidFill>
                  <a:srgbClr val="767171"/>
                </a:solidFill>
                <a:latin typeface="Arial" panose="020B0604020202020204" pitchFamily="34" charset="0"/>
                <a:ea typeface="Calibri" panose="020F0502020204030204" pitchFamily="34" charset="0"/>
                <a:cs typeface="Times New Roman" panose="02020603050405020304" pitchFamily="18" charset="0"/>
              </a:rPr>
              <a:t>SU TASARRUFU</a:t>
            </a:r>
            <a:endParaRPr lang="tr-TR" sz="24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2400" b="1" kern="100" dirty="0">
                <a:latin typeface="Arial" panose="020B0604020202020204" pitchFamily="34" charset="0"/>
                <a:ea typeface="Calibri" panose="020F0502020204030204" pitchFamily="34" charset="0"/>
                <a:cs typeface="Times New Roman" panose="02020603050405020304" pitchFamily="18" charset="0"/>
              </a:rPr>
              <a:t>       Tesisimiz azalan su kaynaklarına karşı su verimliliğini artırmaya yönelik önlemleri</a:t>
            </a:r>
            <a:r>
              <a:rPr lang="tr-TR" sz="2400" b="1" kern="100" dirty="0" smtClean="0">
                <a:latin typeface="Arial" panose="020B0604020202020204" pitchFamily="34" charset="0"/>
                <a:ea typeface="Calibri" panose="020F0502020204030204" pitchFamily="34" charset="0"/>
                <a:cs typeface="Times New Roman" panose="02020603050405020304" pitchFamily="18" charset="0"/>
              </a:rPr>
              <a:t>,</a:t>
            </a:r>
            <a:endParaRPr lang="tr-TR" sz="2400" kern="100" dirty="0" smtClean="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Wingdings" panose="05000000000000000000" pitchFamily="2" charset="2"/>
              <a:buChar char=""/>
            </a:pPr>
            <a:r>
              <a:rPr lang="tr-TR" sz="2400" dirty="0" smtClean="0">
                <a:latin typeface="Calibri" panose="020F0502020204030204" pitchFamily="34" charset="0"/>
                <a:ea typeface="Calibri" panose="020F0502020204030204" pitchFamily="34" charset="0"/>
                <a:cs typeface="Calibri" panose="020F0502020204030204" pitchFamily="34" charset="0"/>
              </a:rPr>
              <a:t>Musluklarda </a:t>
            </a:r>
            <a:r>
              <a:rPr lang="tr-TR" sz="2400" dirty="0" err="1">
                <a:latin typeface="Calibri" panose="020F0502020204030204" pitchFamily="34" charset="0"/>
                <a:ea typeface="Calibri" panose="020F0502020204030204" pitchFamily="34" charset="0"/>
                <a:cs typeface="Calibri" panose="020F0502020204030204" pitchFamily="34" charset="0"/>
              </a:rPr>
              <a:t>perlatör</a:t>
            </a:r>
            <a:r>
              <a:rPr lang="tr-TR" sz="2400" dirty="0">
                <a:latin typeface="Calibri" panose="020F0502020204030204" pitchFamily="34" charset="0"/>
                <a:ea typeface="Calibri" panose="020F0502020204030204" pitchFamily="34" charset="0"/>
                <a:cs typeface="Calibri" panose="020F0502020204030204" pitchFamily="34" charset="0"/>
              </a:rPr>
              <a:t> kullanılmaktadır. </a:t>
            </a:r>
            <a:r>
              <a:rPr lang="tr-TR" sz="2400" dirty="0" err="1">
                <a:latin typeface="Calibri" panose="020F0502020204030204" pitchFamily="34" charset="0"/>
                <a:ea typeface="Calibri" panose="020F0502020204030204" pitchFamily="34" charset="0"/>
                <a:cs typeface="Calibri" panose="020F0502020204030204" pitchFamily="34" charset="0"/>
              </a:rPr>
              <a:t>Perlatörün</a:t>
            </a:r>
            <a:r>
              <a:rPr lang="tr-TR" sz="2400" dirty="0">
                <a:latin typeface="Calibri" panose="020F0502020204030204" pitchFamily="34" charset="0"/>
                <a:ea typeface="Calibri" panose="020F0502020204030204" pitchFamily="34" charset="0"/>
                <a:cs typeface="Calibri" panose="020F0502020204030204" pitchFamily="34" charset="0"/>
              </a:rPr>
              <a:t> su tasarrufuna katkıları</a:t>
            </a:r>
            <a:r>
              <a:rPr lang="tr-TR" sz="2400" dirty="0" smtClean="0">
                <a:latin typeface="Calibri" panose="020F0502020204030204" pitchFamily="34" charset="0"/>
                <a:ea typeface="Calibri" panose="020F0502020204030204" pitchFamily="34" charset="0"/>
                <a:cs typeface="Calibri" panose="020F0502020204030204" pitchFamily="34" charset="0"/>
              </a:rPr>
              <a:t>;</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sz="2400" dirty="0" smtClean="0">
                <a:latin typeface="Calibri" panose="020F0502020204030204" pitchFamily="34" charset="0"/>
                <a:ea typeface="Calibri" panose="020F0502020204030204" pitchFamily="34" charset="0"/>
                <a:cs typeface="Calibri" panose="020F0502020204030204" pitchFamily="34" charset="0"/>
              </a:rPr>
              <a:t>Suyu filtreler.</a:t>
            </a:r>
            <a:endParaRPr lang="tr-TR" sz="2400"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sz="2400" dirty="0" smtClean="0">
                <a:latin typeface="Calibri" panose="020F0502020204030204" pitchFamily="34" charset="0"/>
                <a:ea typeface="Calibri" panose="020F0502020204030204" pitchFamily="34" charset="0"/>
                <a:cs typeface="Calibri" panose="020F0502020204030204" pitchFamily="34" charset="0"/>
              </a:rPr>
              <a:t>Suyu </a:t>
            </a:r>
            <a:r>
              <a:rPr lang="tr-TR" sz="2400" dirty="0">
                <a:latin typeface="Calibri" panose="020F0502020204030204" pitchFamily="34" charset="0"/>
                <a:ea typeface="Calibri" panose="020F0502020204030204" pitchFamily="34" charset="0"/>
                <a:cs typeface="Calibri" panose="020F0502020204030204" pitchFamily="34" charset="0"/>
              </a:rPr>
              <a:t>havayla karıştırdığı için akıntının hızı artar</a:t>
            </a:r>
            <a:r>
              <a:rPr lang="tr-TR" sz="2400" dirty="0" smtClean="0">
                <a:latin typeface="Calibri" panose="020F0502020204030204" pitchFamily="34" charset="0"/>
                <a:ea typeface="Calibri" panose="020F0502020204030204" pitchFamily="34" charset="0"/>
                <a:cs typeface="Calibri" panose="020F0502020204030204" pitchFamily="34" charset="0"/>
              </a:rPr>
              <a:t>, bu </a:t>
            </a:r>
            <a:r>
              <a:rPr lang="tr-TR" sz="2400" dirty="0">
                <a:latin typeface="Calibri" panose="020F0502020204030204" pitchFamily="34" charset="0"/>
                <a:ea typeface="Calibri" panose="020F0502020204030204" pitchFamily="34" charset="0"/>
                <a:cs typeface="Calibri" panose="020F0502020204030204" pitchFamily="34" charset="0"/>
              </a:rPr>
              <a:t>sayede suyun algılanan basıncı artarken  harcanan su miktarı azalır.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sz="2400" dirty="0" smtClean="0">
                <a:latin typeface="Calibri" panose="020F0502020204030204" pitchFamily="34" charset="0"/>
                <a:ea typeface="Calibri" panose="020F0502020204030204" pitchFamily="34" charset="0"/>
                <a:cs typeface="Calibri" panose="020F0502020204030204" pitchFamily="34" charset="0"/>
              </a:rPr>
              <a:t>Suya </a:t>
            </a:r>
            <a:r>
              <a:rPr lang="tr-TR" sz="2400" dirty="0">
                <a:latin typeface="Calibri" panose="020F0502020204030204" pitchFamily="34" charset="0"/>
                <a:ea typeface="Calibri" panose="020F0502020204030204" pitchFamily="34" charset="0"/>
                <a:cs typeface="Calibri" panose="020F0502020204030204" pitchFamily="34" charset="0"/>
              </a:rPr>
              <a:t>hava karıştığı için klor kokusu azalır.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sz="2400" dirty="0">
                <a:latin typeface="Calibri" panose="020F0502020204030204" pitchFamily="34" charset="0"/>
                <a:ea typeface="Calibri" panose="020F0502020204030204" pitchFamily="34" charset="0"/>
                <a:cs typeface="Calibri" panose="020F0502020204030204" pitchFamily="34" charset="0"/>
              </a:rPr>
              <a:t>Suyun basıncına göre %30-50 arasında verimlilik sağlar.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sz="2400" dirty="0">
                <a:latin typeface="Calibri" panose="020F0502020204030204" pitchFamily="34" charset="0"/>
                <a:ea typeface="Calibri" panose="020F0502020204030204" pitchFamily="34" charset="0"/>
                <a:cs typeface="Calibri" panose="020F0502020204030204" pitchFamily="34" charset="0"/>
              </a:rPr>
              <a:t>Enerji kullanımında %20-30 verimlilik sağlar.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sz="2400" dirty="0">
                <a:latin typeface="Calibri" panose="020F0502020204030204" pitchFamily="34" charset="0"/>
                <a:ea typeface="Calibri" panose="020F0502020204030204" pitchFamily="34" charset="0"/>
                <a:cs typeface="Calibri" panose="020F0502020204030204" pitchFamily="34" charset="0"/>
              </a:rPr>
              <a:t>Suya bol oksijen verdiği için suyun tadı güzel olur.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sz="2400" dirty="0">
                <a:latin typeface="Calibri" panose="020F0502020204030204" pitchFamily="34" charset="0"/>
                <a:ea typeface="Calibri" panose="020F0502020204030204" pitchFamily="34" charset="0"/>
                <a:cs typeface="Calibri" panose="020F0502020204030204" pitchFamily="34" charset="0"/>
              </a:rPr>
              <a:t>Hava karışımlı su daha geniş bir alana yayılarak yıkadıklarımız üzerinde deterjan ve sabun artığı bırakmaz.</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sz="2400" dirty="0">
                <a:latin typeface="Calibri" panose="020F0502020204030204" pitchFamily="34" charset="0"/>
                <a:ea typeface="Calibri" panose="020F0502020204030204" pitchFamily="34" charset="0"/>
                <a:cs typeface="Calibri" panose="020F0502020204030204" pitchFamily="34" charset="0"/>
              </a:rPr>
              <a:t>Islanma etkisini arttırır.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tr-TR" sz="2400" dirty="0">
                <a:latin typeface="Calibri" panose="020F0502020204030204" pitchFamily="34" charset="0"/>
                <a:ea typeface="Calibri" panose="020F0502020204030204" pitchFamily="34" charset="0"/>
                <a:cs typeface="Calibri" panose="020F0502020204030204" pitchFamily="34" charset="0"/>
              </a:rPr>
              <a:t>Debi ve akış hızını düzenlediği için etrafına su saçılmasına engel olur.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tr-TR" sz="2400" dirty="0">
                <a:latin typeface="Calibri" panose="020F0502020204030204" pitchFamily="34" charset="0"/>
                <a:ea typeface="Calibri" panose="020F0502020204030204" pitchFamily="34" charset="0"/>
                <a:cs typeface="Calibri" panose="020F0502020204030204" pitchFamily="34" charset="0"/>
              </a:rPr>
              <a:t>Suyu yabancı cisimlerden filtre eder.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4755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1000"/>
            <a:lum/>
          </a:blip>
          <a:srcRect/>
          <a:stretch>
            <a:fillRect t="-10000" b="-10000"/>
          </a:stretch>
        </a:blip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1076" y="598477"/>
            <a:ext cx="10991193" cy="4351338"/>
          </a:xfrm>
        </p:spPr>
        <p:txBody>
          <a:bodyPr>
            <a:normAutofit lnSpcReduction="10000"/>
          </a:bodyPr>
          <a:lstStyle/>
          <a:p>
            <a:pPr lvl="0"/>
            <a:r>
              <a:rPr lang="tr-TR" sz="2000" dirty="0"/>
              <a:t>Sebze ve meyveleri daha temiz ve hijyenik yıkamamızı sağlar.</a:t>
            </a:r>
          </a:p>
          <a:p>
            <a:pPr lvl="0"/>
            <a:r>
              <a:rPr lang="tr-TR" sz="2000" dirty="0"/>
              <a:t>Lavabolarda fotoselli musluklar kullanılmaktadır.</a:t>
            </a:r>
          </a:p>
          <a:p>
            <a:pPr lvl="0"/>
            <a:r>
              <a:rPr lang="tr-TR" sz="2000" dirty="0"/>
              <a:t>Temassız çalışma sistemi ile dokunmadan çalışması sayesinde virüs ve hastalıklardan korunmayı sağlamaktadır.</a:t>
            </a:r>
          </a:p>
          <a:p>
            <a:pPr lvl="0"/>
            <a:r>
              <a:rPr lang="tr-TR" sz="2000" dirty="0"/>
              <a:t> Yağlı ve kirli eller ile musluğa dokunmaya gerek kalmadan kullanılabildiği için son derece hijyenik bir musluktur.</a:t>
            </a:r>
          </a:p>
          <a:p>
            <a:pPr lvl="0"/>
            <a:r>
              <a:rPr lang="tr-TR" sz="2000" dirty="0"/>
              <a:t>Ciddi miktarda su kullanımını minimuma indirir.</a:t>
            </a:r>
          </a:p>
          <a:p>
            <a:pPr lvl="0"/>
            <a:r>
              <a:rPr lang="tr-TR" sz="2000" i="1" dirty="0"/>
              <a:t>Tüm misafir odalarında ve genel mekânlarda musluk armatürlerine (%95 oranında) </a:t>
            </a:r>
            <a:r>
              <a:rPr lang="tr-TR" sz="2000" i="1" dirty="0" err="1"/>
              <a:t>perlatör</a:t>
            </a:r>
            <a:r>
              <a:rPr lang="tr-TR" sz="2000" i="1" dirty="0"/>
              <a:t> takılmış olup suyun debisi yavaşlatılmış ve bu yöntemle su tasarrufu sağlanmaktadır. </a:t>
            </a:r>
            <a:endParaRPr lang="tr-TR" sz="2000" dirty="0"/>
          </a:p>
          <a:p>
            <a:pPr lvl="0"/>
            <a:r>
              <a:rPr lang="tr-TR" sz="2000" dirty="0"/>
              <a:t>Personellerimize su tasarrufu ve olası su sızıntılarının bildirilmesi konusunda düzenli olarak eğitim verilmektedir.</a:t>
            </a:r>
          </a:p>
          <a:p>
            <a:pPr lvl="0"/>
            <a:r>
              <a:rPr lang="tr-TR" sz="2000" dirty="0"/>
              <a:t>Bahçe sulamada tasarruf amacıyla otomatik, fıskiye ve damlama sistemleri kullanılmaktadır.</a:t>
            </a:r>
          </a:p>
          <a:p>
            <a:pPr lvl="0"/>
            <a:r>
              <a:rPr lang="tr-TR" sz="2000" dirty="0"/>
              <a:t>Tesisteki su tüketimleri sürekli izlenmekte ve kayıt altına alınmaktadır.</a:t>
            </a:r>
          </a:p>
          <a:p>
            <a:endParaRPr lang="tr-TR" dirty="0"/>
          </a:p>
        </p:txBody>
      </p:sp>
      <p:sp>
        <p:nvSpPr>
          <p:cNvPr id="5" name="Dikdörtgen 4"/>
          <p:cNvSpPr/>
          <p:nvPr/>
        </p:nvSpPr>
        <p:spPr>
          <a:xfrm>
            <a:off x="795562" y="110971"/>
            <a:ext cx="2591992" cy="487506"/>
          </a:xfrm>
          <a:prstGeom prst="rect">
            <a:avLst/>
          </a:prstGeom>
        </p:spPr>
        <p:txBody>
          <a:bodyPr wrap="none">
            <a:spAutoFit/>
          </a:bodyPr>
          <a:lstStyle/>
          <a:p>
            <a:pPr lvl="0">
              <a:lnSpc>
                <a:spcPct val="107000"/>
              </a:lnSpc>
              <a:spcAft>
                <a:spcPts val="800"/>
              </a:spcAft>
            </a:pPr>
            <a:r>
              <a:rPr lang="tr-TR" sz="2400" b="1" kern="100" dirty="0">
                <a:solidFill>
                  <a:srgbClr val="767171"/>
                </a:solidFill>
                <a:latin typeface="Arial" panose="020B0604020202020204" pitchFamily="34" charset="0"/>
                <a:ea typeface="Calibri" panose="020F0502020204030204" pitchFamily="34" charset="0"/>
                <a:cs typeface="Times New Roman" panose="02020603050405020304" pitchFamily="18" charset="0"/>
              </a:rPr>
              <a:t>SU TASARRUFU</a:t>
            </a:r>
            <a:endParaRPr lang="tr-TR" sz="2400"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9" name="Resim 8"/>
          <p:cNvPicPr>
            <a:picLocks noChangeAspect="1"/>
          </p:cNvPicPr>
          <p:nvPr/>
        </p:nvPicPr>
        <p:blipFill>
          <a:blip r:embed="rId3"/>
          <a:stretch>
            <a:fillRect/>
          </a:stretch>
        </p:blipFill>
        <p:spPr>
          <a:xfrm>
            <a:off x="669978" y="4671686"/>
            <a:ext cx="4252541" cy="2186314"/>
          </a:xfrm>
          <a:prstGeom prst="rect">
            <a:avLst/>
          </a:prstGeom>
        </p:spPr>
      </p:pic>
    </p:spTree>
    <p:extLst>
      <p:ext uri="{BB962C8B-B14F-4D97-AF65-F5344CB8AC3E}">
        <p14:creationId xmlns:p14="http://schemas.microsoft.com/office/powerpoint/2010/main" val="31233476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87650">
              <a:srgbClr val="CBDFF1"/>
            </a:gs>
            <a:gs pos="92000">
              <a:schemeClr val="accent5">
                <a:lumMod val="60000"/>
                <a:lumOff val="40000"/>
              </a:schemeClr>
            </a:gs>
            <a:gs pos="89000">
              <a:schemeClr val="accent5">
                <a:lumMod val="75000"/>
              </a:schemeClr>
            </a:gs>
            <a:gs pos="71000">
              <a:schemeClr val="accent1">
                <a:lumMod val="45000"/>
                <a:lumOff val="55000"/>
              </a:schemeClr>
            </a:gs>
            <a:gs pos="91000">
              <a:schemeClr val="accent1">
                <a:lumMod val="30000"/>
                <a:lumOff val="70000"/>
              </a:schemeClr>
            </a:gs>
          </a:gsLst>
          <a:lin ang="18900000" scaled="1"/>
          <a:tileRect/>
        </a:gradFill>
        <a:effectLst/>
      </p:bgPr>
    </p:bg>
    <p:spTree>
      <p:nvGrpSpPr>
        <p:cNvPr id="1" name=""/>
        <p:cNvGrpSpPr/>
        <p:nvPr/>
      </p:nvGrpSpPr>
      <p:grpSpPr>
        <a:xfrm>
          <a:off x="0" y="0"/>
          <a:ext cx="0" cy="0"/>
          <a:chOff x="0" y="0"/>
          <a:chExt cx="0" cy="0"/>
        </a:xfrm>
      </p:grpSpPr>
      <p:sp>
        <p:nvSpPr>
          <p:cNvPr id="5" name="Unvan 4"/>
          <p:cNvSpPr>
            <a:spLocks noGrp="1"/>
          </p:cNvSpPr>
          <p:nvPr>
            <p:ph type="title"/>
          </p:nvPr>
        </p:nvSpPr>
        <p:spPr>
          <a:xfrm>
            <a:off x="-1" y="1828800"/>
            <a:ext cx="7749915" cy="3372787"/>
          </a:xfrm>
        </p:spPr>
        <p:txBody>
          <a:bodyPr>
            <a:normAutofit fontScale="90000"/>
          </a:bodyPr>
          <a:lstStyle/>
          <a:p>
            <a:r>
              <a:rPr lang="tr-TR" sz="3100" b="1" dirty="0">
                <a:solidFill>
                  <a:srgbClr val="002060"/>
                </a:solidFill>
              </a:rPr>
              <a:t>Çalışma Hayatı</a:t>
            </a:r>
            <a:r>
              <a:rPr lang="tr-TR" sz="3100" dirty="0"/>
              <a:t/>
            </a:r>
            <a:br>
              <a:rPr lang="tr-TR" sz="3100" dirty="0"/>
            </a:br>
            <a:r>
              <a:rPr lang="tr-TR" sz="3100" i="1" dirty="0" smtClean="0"/>
              <a:t>Modern </a:t>
            </a:r>
            <a:r>
              <a:rPr lang="tr-TR" sz="3100" i="1" dirty="0"/>
              <a:t>Saraylar Hotel  olarak;</a:t>
            </a:r>
            <a:r>
              <a:rPr lang="tr-TR" sz="3100" dirty="0"/>
              <a:t/>
            </a:r>
            <a:br>
              <a:rPr lang="tr-TR" sz="3100" dirty="0"/>
            </a:br>
            <a:r>
              <a:rPr lang="tr-TR" sz="3100" i="1" dirty="0"/>
              <a:t>Çalışanlarımıza doğum günü partileri gerçekleştirilmektedir.</a:t>
            </a:r>
            <a:r>
              <a:rPr lang="tr-TR" sz="3100" dirty="0"/>
              <a:t/>
            </a:r>
            <a:br>
              <a:rPr lang="tr-TR" sz="3100" dirty="0"/>
            </a:br>
            <a:r>
              <a:rPr lang="tr-TR" sz="3100" i="1" dirty="0"/>
              <a:t>Özel günlerde personellerimize etkinlik yapılmaktadır.</a:t>
            </a:r>
            <a:r>
              <a:rPr lang="tr-TR" sz="3100" dirty="0"/>
              <a:t/>
            </a:r>
            <a:br>
              <a:rPr lang="tr-TR" sz="3100" dirty="0"/>
            </a:br>
            <a:r>
              <a:rPr lang="tr-TR" sz="3100" i="1" dirty="0"/>
              <a:t>2025 yılı itibariyle personel anketleri yapılarak iyileştirmeler hedeflenmiştir.</a:t>
            </a:r>
            <a:r>
              <a:rPr lang="tr-TR" sz="3100" dirty="0"/>
              <a:t/>
            </a:r>
            <a:br>
              <a:rPr lang="tr-TR" sz="3100" dirty="0"/>
            </a:br>
            <a:r>
              <a:rPr lang="tr-TR" sz="3100" i="1" dirty="0"/>
              <a:t>İşyeri hekimi ve anlaşmalı hastanelerde indirim imkânları sunulmaktadır.</a:t>
            </a:r>
            <a:r>
              <a:rPr lang="tr-TR" sz="3100" dirty="0"/>
              <a:t/>
            </a:r>
            <a:br>
              <a:rPr lang="tr-TR" sz="3100" dirty="0"/>
            </a:br>
            <a:r>
              <a:rPr lang="tr-TR" sz="3100" i="1" dirty="0"/>
              <a:t>Personellerimize </a:t>
            </a:r>
            <a:r>
              <a:rPr lang="tr-TR" sz="3100" i="1" dirty="0" smtClean="0"/>
              <a:t>güvenliklerini   ve mesleki gelişmelerini artırmaya yönelik  </a:t>
            </a:r>
            <a:r>
              <a:rPr lang="tr-TR" sz="3100" i="1" dirty="0"/>
              <a:t>eğitimler sunulmaktadır</a:t>
            </a:r>
            <a:r>
              <a:rPr lang="tr-TR" sz="3100" i="1" dirty="0" smtClean="0"/>
              <a:t>.</a:t>
            </a:r>
            <a:r>
              <a:rPr lang="tr-TR" sz="2800" i="1" dirty="0" smtClean="0"/>
              <a:t/>
            </a:r>
            <a:br>
              <a:rPr lang="tr-TR" sz="2800" i="1" dirty="0" smtClean="0"/>
            </a:br>
            <a:r>
              <a:rPr lang="tr-TR" sz="2800" i="1" dirty="0"/>
              <a:t/>
            </a:r>
            <a:br>
              <a:rPr lang="tr-TR" sz="2800" i="1" dirty="0"/>
            </a:br>
            <a:r>
              <a:rPr lang="tr-TR" sz="2800" i="1" dirty="0" smtClean="0"/>
              <a:t/>
            </a:r>
            <a:br>
              <a:rPr lang="tr-TR" sz="2800" i="1" dirty="0" smtClean="0"/>
            </a:br>
            <a:r>
              <a:rPr lang="tr-TR" sz="2800" i="1" dirty="0"/>
              <a:t/>
            </a:r>
            <a:br>
              <a:rPr lang="tr-TR" sz="2800" i="1" dirty="0"/>
            </a:br>
            <a:r>
              <a:rPr lang="tr-TR" sz="2800" i="1" dirty="0" smtClean="0"/>
              <a:t/>
            </a:r>
            <a:br>
              <a:rPr lang="tr-TR" sz="2800" i="1" dirty="0" smtClean="0"/>
            </a:br>
            <a:r>
              <a:rPr lang="tr-TR" sz="2800" dirty="0"/>
              <a:t/>
            </a:r>
            <a:br>
              <a:rPr lang="tr-TR" sz="2800" dirty="0"/>
            </a:br>
            <a:endParaRPr lang="tr-TR" sz="2800" dirty="0"/>
          </a:p>
        </p:txBody>
      </p:sp>
      <p:graphicFrame>
        <p:nvGraphicFramePr>
          <p:cNvPr id="6" name="Grafik 5"/>
          <p:cNvGraphicFramePr/>
          <p:nvPr>
            <p:extLst>
              <p:ext uri="{D42A27DB-BD31-4B8C-83A1-F6EECF244321}">
                <p14:modId xmlns:p14="http://schemas.microsoft.com/office/powerpoint/2010/main" val="1676307529"/>
              </p:ext>
            </p:extLst>
          </p:nvPr>
        </p:nvGraphicFramePr>
        <p:xfrm>
          <a:off x="7749914" y="447121"/>
          <a:ext cx="4188760" cy="3637565"/>
        </p:xfrm>
        <a:graphic>
          <a:graphicData uri="http://schemas.openxmlformats.org/drawingml/2006/chart">
            <c:chart xmlns:c="http://schemas.openxmlformats.org/drawingml/2006/chart" xmlns:r="http://schemas.openxmlformats.org/officeDocument/2006/relationships" r:id="rId3"/>
          </a:graphicData>
        </a:graphic>
      </p:graphicFrame>
      <p:sp>
        <p:nvSpPr>
          <p:cNvPr id="2" name="Dikdörtgen 1"/>
          <p:cNvSpPr/>
          <p:nvPr/>
        </p:nvSpPr>
        <p:spPr>
          <a:xfrm>
            <a:off x="0" y="4806932"/>
            <a:ext cx="12192000" cy="1776334"/>
          </a:xfrm>
          <a:prstGeom prst="rect">
            <a:avLst/>
          </a:prstGeom>
          <a:solidFill>
            <a:schemeClr val="tx2">
              <a:lumMod val="60000"/>
              <a:lumOff val="40000"/>
              <a:alpha val="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b="1" i="1" dirty="0">
                <a:solidFill>
                  <a:srgbClr val="002060"/>
                </a:solidFill>
              </a:rPr>
              <a:t>Çalışan Güvenliği ve Memnuniyeti</a:t>
            </a:r>
            <a:endParaRPr lang="tr-TR" b="1" dirty="0">
              <a:solidFill>
                <a:srgbClr val="002060"/>
              </a:solidFill>
            </a:endParaRPr>
          </a:p>
          <a:p>
            <a:r>
              <a:rPr lang="tr-TR" b="1" dirty="0">
                <a:solidFill>
                  <a:schemeClr val="tx1">
                    <a:lumMod val="95000"/>
                    <a:lumOff val="5000"/>
                  </a:schemeClr>
                </a:solidFill>
              </a:rPr>
              <a:t>Hedeflere ulaşmamızda</a:t>
            </a:r>
            <a:r>
              <a:rPr lang="tr-TR" b="1" i="1" dirty="0">
                <a:solidFill>
                  <a:schemeClr val="tx1">
                    <a:lumMod val="95000"/>
                    <a:lumOff val="5000"/>
                  </a:schemeClr>
                </a:solidFill>
              </a:rPr>
              <a:t> çalışanlarımızın özverisi ve sıkı çalışmasıyla doğrudan bağlantılı olduğunun farkındayız bu bağlamda bütün</a:t>
            </a:r>
            <a:r>
              <a:rPr lang="tr-TR" b="1" dirty="0">
                <a:solidFill>
                  <a:schemeClr val="tx1">
                    <a:lumMod val="95000"/>
                    <a:lumOff val="5000"/>
                  </a:schemeClr>
                </a:solidFill>
              </a:rPr>
              <a:t> uygulamalarımızı yaparken müşterilerimizin ve çalışanlarımızın sağlık, can ve çevre güvenliğini ön planda tutmak için çalışırız.</a:t>
            </a:r>
          </a:p>
          <a:p>
            <a:r>
              <a:rPr lang="tr-TR" b="1" i="1" dirty="0">
                <a:solidFill>
                  <a:schemeClr val="tx1">
                    <a:lumMod val="95000"/>
                    <a:lumOff val="5000"/>
                  </a:schemeClr>
                </a:solidFill>
              </a:rPr>
              <a:t>Personelimizin kendilerini değerli, saygın ve desteklenmiş hissetmeleri özel günlerde etkinlikler yapar, çalışan memnuniyetini izler ve artırmak için çalışmalar yaparız. </a:t>
            </a:r>
          </a:p>
        </p:txBody>
      </p:sp>
    </p:spTree>
    <p:extLst>
      <p:ext uri="{BB962C8B-B14F-4D97-AF65-F5344CB8AC3E}">
        <p14:creationId xmlns:p14="http://schemas.microsoft.com/office/powerpoint/2010/main" val="3888214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3000"/>
            <a:lum/>
          </a:blip>
          <a:srcRect/>
          <a:stretch>
            <a:fillRect l="3000" t="-85000" b="-21000"/>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400" dirty="0" smtClean="0">
                <a:solidFill>
                  <a:srgbClr val="002060"/>
                </a:solidFill>
                <a:latin typeface="Century" panose="02040604050505020304" pitchFamily="18" charset="0"/>
              </a:rPr>
              <a:t>İÇİNDEKİLER</a:t>
            </a:r>
            <a:endParaRPr lang="tr-TR" sz="4400" dirty="0">
              <a:solidFill>
                <a:srgbClr val="002060"/>
              </a:solidFill>
              <a:latin typeface="Century" panose="02040604050505020304" pitchFamily="18" charset="0"/>
            </a:endParaRPr>
          </a:p>
        </p:txBody>
      </p:sp>
      <p:sp>
        <p:nvSpPr>
          <p:cNvPr id="3" name="İçerik Yer Tutucusu 2"/>
          <p:cNvSpPr>
            <a:spLocks noGrp="1"/>
          </p:cNvSpPr>
          <p:nvPr>
            <p:ph idx="1"/>
          </p:nvPr>
        </p:nvSpPr>
        <p:spPr/>
        <p:txBody>
          <a:bodyPr/>
          <a:lstStyle/>
          <a:p>
            <a:r>
              <a:rPr lang="tr-TR" sz="3200" b="1" dirty="0" smtClean="0">
                <a:latin typeface="Book Antiqua" panose="02040602050305030304" pitchFamily="18" charset="0"/>
              </a:rPr>
              <a:t>POLİTİKAMIZ</a:t>
            </a:r>
          </a:p>
          <a:p>
            <a:r>
              <a:rPr lang="tr-TR" sz="3200" b="1" dirty="0" smtClean="0">
                <a:latin typeface="Book Antiqua" panose="02040602050305030304" pitchFamily="18" charset="0"/>
              </a:rPr>
              <a:t>VİZYONUMUZ ,MİSYONUMUZ</a:t>
            </a:r>
          </a:p>
          <a:p>
            <a:r>
              <a:rPr lang="tr-TR" sz="3200" b="1" dirty="0" smtClean="0">
                <a:latin typeface="Book Antiqua" panose="02040602050305030304" pitchFamily="18" charset="0"/>
              </a:rPr>
              <a:t>SÜRDÜRÜLEBİLİRLİK POLİTİKASI</a:t>
            </a:r>
          </a:p>
          <a:p>
            <a:r>
              <a:rPr lang="tr-TR" sz="3200" b="1" dirty="0" smtClean="0">
                <a:latin typeface="Book Antiqua" panose="02040602050305030304" pitchFamily="18" charset="0"/>
              </a:rPr>
              <a:t>ÇEVRE ETKİLERİNİN AZALTILMASI </a:t>
            </a:r>
          </a:p>
          <a:p>
            <a:r>
              <a:rPr lang="tr-TR" sz="3200" b="1" dirty="0" smtClean="0">
                <a:latin typeface="Book Antiqua" panose="02040602050305030304" pitchFamily="18" charset="0"/>
              </a:rPr>
              <a:t>ENERJİ VERİMLİLİĞİ </a:t>
            </a:r>
          </a:p>
          <a:p>
            <a:r>
              <a:rPr lang="tr-TR" sz="3200" b="1" dirty="0" smtClean="0">
                <a:latin typeface="Book Antiqua" panose="02040602050305030304" pitchFamily="18" charset="0"/>
              </a:rPr>
              <a:t>ÇALIŞMA HAYATI </a:t>
            </a:r>
          </a:p>
          <a:p>
            <a:r>
              <a:rPr lang="tr-TR" sz="3200" b="1" dirty="0" smtClean="0">
                <a:latin typeface="Book Antiqua" panose="02040602050305030304" pitchFamily="18" charset="0"/>
              </a:rPr>
              <a:t>KÜLTÜREL  ÇALIŞMALAR  </a:t>
            </a:r>
          </a:p>
          <a:p>
            <a:pPr marL="0" indent="0">
              <a:buNone/>
            </a:pPr>
            <a:endParaRPr lang="tr-TR" dirty="0"/>
          </a:p>
        </p:txBody>
      </p:sp>
    </p:spTree>
    <p:extLst>
      <p:ext uri="{BB962C8B-B14F-4D97-AF65-F5344CB8AC3E}">
        <p14:creationId xmlns:p14="http://schemas.microsoft.com/office/powerpoint/2010/main" val="39597671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65000">
              <a:srgbClr val="CBDFF1"/>
            </a:gs>
            <a:gs pos="49000">
              <a:schemeClr val="accent5">
                <a:lumMod val="60000"/>
                <a:lumOff val="40000"/>
              </a:schemeClr>
            </a:gs>
          </a:gsLst>
          <a:lin ang="18900000" scaled="1"/>
          <a:tileRect/>
        </a:gradFill>
        <a:effectLst/>
      </p:bgPr>
    </p:bg>
    <p:spTree>
      <p:nvGrpSpPr>
        <p:cNvPr id="1" name=""/>
        <p:cNvGrpSpPr/>
        <p:nvPr/>
      </p:nvGrpSpPr>
      <p:grpSpPr>
        <a:xfrm>
          <a:off x="0" y="0"/>
          <a:ext cx="0" cy="0"/>
          <a:chOff x="0" y="0"/>
          <a:chExt cx="0" cy="0"/>
        </a:xfrm>
      </p:grpSpPr>
      <p:sp>
        <p:nvSpPr>
          <p:cNvPr id="5" name="Unvan 4"/>
          <p:cNvSpPr>
            <a:spLocks noGrp="1"/>
          </p:cNvSpPr>
          <p:nvPr>
            <p:ph type="title"/>
          </p:nvPr>
        </p:nvSpPr>
        <p:spPr>
          <a:xfrm>
            <a:off x="457200" y="223239"/>
            <a:ext cx="5407572" cy="3450128"/>
          </a:xfrm>
        </p:spPr>
        <p:txBody>
          <a:bodyPr>
            <a:normAutofit/>
          </a:bodyPr>
          <a:lstStyle/>
          <a:p>
            <a:r>
              <a:rPr lang="tr-TR" b="1" dirty="0" smtClean="0">
                <a:solidFill>
                  <a:schemeClr val="accent3">
                    <a:lumMod val="50000"/>
                  </a:schemeClr>
                </a:solidFill>
              </a:rPr>
              <a:t/>
            </a:r>
            <a:br>
              <a:rPr lang="tr-TR" b="1" dirty="0" smtClean="0">
                <a:solidFill>
                  <a:schemeClr val="accent3">
                    <a:lumMod val="50000"/>
                  </a:schemeClr>
                </a:solidFill>
              </a:rPr>
            </a:br>
            <a:r>
              <a:rPr lang="tr-TR" b="1" dirty="0" smtClean="0">
                <a:solidFill>
                  <a:schemeClr val="accent3">
                    <a:lumMod val="50000"/>
                  </a:schemeClr>
                </a:solidFill>
              </a:rPr>
              <a:t>     </a:t>
            </a:r>
            <a:r>
              <a:rPr lang="tr-TR" sz="2700" b="1" dirty="0" smtClean="0">
                <a:solidFill>
                  <a:schemeClr val="accent3">
                    <a:lumMod val="50000"/>
                  </a:schemeClr>
                </a:solidFill>
              </a:rPr>
              <a:t>BÖLGESEL PERSONEL İSTİHDAMI </a:t>
            </a:r>
            <a:r>
              <a:rPr lang="tr-TR" sz="2700" dirty="0" smtClean="0"/>
              <a:t/>
            </a:r>
            <a:br>
              <a:rPr lang="tr-TR" sz="2700" dirty="0" smtClean="0"/>
            </a:br>
            <a:r>
              <a:rPr lang="tr-TR" sz="2700" dirty="0" smtClean="0"/>
              <a:t>  Otelin bulunduğu </a:t>
            </a:r>
            <a:r>
              <a:rPr lang="tr-TR" sz="2700" dirty="0" err="1" smtClean="0"/>
              <a:t>lokasyona</a:t>
            </a:r>
            <a:r>
              <a:rPr lang="tr-TR" sz="2700" dirty="0" smtClean="0"/>
              <a:t> ve çevre ilçelere yakın yaşayan çalışan sayısını artırmaya yönelik çalışmalar yapılmış olup bu bağlamda otele ulaşım kolaylığı sağlamak maksadıyla servis ağları artırılmıştır.</a:t>
            </a:r>
            <a:endParaRPr lang="tr-TR" sz="2700" dirty="0"/>
          </a:p>
        </p:txBody>
      </p:sp>
      <p:pic>
        <p:nvPicPr>
          <p:cNvPr id="6" name="Resim 5"/>
          <p:cNvPicPr>
            <a:picLocks noChangeAspect="1"/>
          </p:cNvPicPr>
          <p:nvPr/>
        </p:nvPicPr>
        <p:blipFill rotWithShape="1">
          <a:blip r:embed="rId3"/>
          <a:srcRect r="4719"/>
          <a:stretch/>
        </p:blipFill>
        <p:spPr>
          <a:xfrm>
            <a:off x="6871827" y="707501"/>
            <a:ext cx="4227098" cy="3886734"/>
          </a:xfrm>
          <a:prstGeom prst="rect">
            <a:avLst/>
          </a:prstGeom>
        </p:spPr>
      </p:pic>
      <p:sp>
        <p:nvSpPr>
          <p:cNvPr id="7" name="Dikdörtgen 6"/>
          <p:cNvSpPr/>
          <p:nvPr/>
        </p:nvSpPr>
        <p:spPr>
          <a:xfrm>
            <a:off x="318626" y="4710502"/>
            <a:ext cx="11873373" cy="1804340"/>
          </a:xfrm>
          <a:prstGeom prst="rect">
            <a:avLst/>
          </a:prstGeom>
        </p:spPr>
        <p:txBody>
          <a:bodyPr wrap="square">
            <a:spAutoFit/>
          </a:bodyPr>
          <a:lstStyle/>
          <a:p>
            <a:pPr>
              <a:lnSpc>
                <a:spcPct val="107000"/>
              </a:lnSpc>
              <a:spcAft>
                <a:spcPts val="800"/>
              </a:spcAft>
            </a:pPr>
            <a:r>
              <a:rPr lang="tr-TR" sz="2400" b="1" kern="100" dirty="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rPr>
              <a:t>SOSYAL ÇALIŞMALAR</a:t>
            </a:r>
            <a:endParaRPr lang="tr-TR" sz="2400" b="1" kern="1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2400" b="1" kern="100" dirty="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rPr>
              <a:t>SOSYAL POROJELER</a:t>
            </a:r>
            <a:endParaRPr lang="tr-TR" sz="2400" b="1" kern="100"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R="809625">
              <a:lnSpc>
                <a:spcPct val="97000"/>
              </a:lnSpc>
              <a:spcAft>
                <a:spcPts val="800"/>
              </a:spcAft>
            </a:pPr>
            <a:r>
              <a:rPr lang="tr-TR" sz="2400" i="1" kern="100" dirty="0">
                <a:latin typeface="Calibri" panose="020F0502020204030204" pitchFamily="34" charset="0"/>
                <a:ea typeface="Calibri" panose="020F0502020204030204" pitchFamily="34" charset="0"/>
                <a:cs typeface="Times New Roman" panose="02020603050405020304" pitchFamily="18" charset="0"/>
              </a:rPr>
              <a:t>    2025 yılında sosyal toplum kuruluşları ve bölge kuruluşlarıyla ortak projeler geliştirilip yerel toplumun faydalarını </a:t>
            </a:r>
            <a:r>
              <a:rPr lang="tr-TR" sz="2400" i="1" kern="100" dirty="0" smtClean="0">
                <a:latin typeface="Calibri" panose="020F0502020204030204" pitchFamily="34" charset="0"/>
                <a:ea typeface="Calibri" panose="020F0502020204030204" pitchFamily="34" charset="0"/>
                <a:cs typeface="Times New Roman" panose="02020603050405020304" pitchFamily="18" charset="0"/>
              </a:rPr>
              <a:t>maksimum </a:t>
            </a:r>
            <a:r>
              <a:rPr lang="tr-TR" sz="2400" i="1" kern="100" dirty="0">
                <a:latin typeface="Calibri" panose="020F0502020204030204" pitchFamily="34" charset="0"/>
                <a:ea typeface="Calibri" panose="020F0502020204030204" pitchFamily="34" charset="0"/>
                <a:cs typeface="Times New Roman" panose="02020603050405020304" pitchFamily="18" charset="0"/>
              </a:rPr>
              <a:t>seviyeye ulaştırmak için destek sağlanacaktır.</a:t>
            </a:r>
            <a:endParaRPr lang="tr-TR"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9865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46842" y="193551"/>
            <a:ext cx="11845158" cy="510268"/>
          </a:xfrm>
          <a:prstGeom prst="rect">
            <a:avLst/>
          </a:prstGeom>
        </p:spPr>
        <p:txBody>
          <a:bodyPr wrap="square">
            <a:spAutoFit/>
          </a:bodyPr>
          <a:lstStyle/>
          <a:p>
            <a:pPr marR="809625">
              <a:lnSpc>
                <a:spcPct val="97000"/>
              </a:lnSpc>
              <a:spcAft>
                <a:spcPts val="800"/>
              </a:spcAft>
            </a:pPr>
            <a:r>
              <a:rPr lang="tr-TR" sz="2800" b="1" i="1" kern="1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ÇEVRE ÇALIŞMALARI </a:t>
            </a:r>
            <a:r>
              <a:rPr lang="tr-TR" sz="2800" b="1" i="1" kern="100" dirty="0" smtClean="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VE </a:t>
            </a:r>
            <a:r>
              <a:rPr lang="tr-TR" sz="2800" b="1" i="1" kern="1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BİYOÇEŞİTLİLİLİĞİN KORUNMASI </a:t>
            </a:r>
            <a:endParaRPr lang="tr-TR" sz="2800" kern="100" dirty="0">
              <a:solidFill>
                <a:schemeClr val="bg2">
                  <a:lumMod val="2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Resim 3"/>
          <p:cNvPicPr/>
          <p:nvPr/>
        </p:nvPicPr>
        <p:blipFill>
          <a:blip r:embed="rId2">
            <a:extLst>
              <a:ext uri="{28A0092B-C50C-407E-A947-70E740481C1C}">
                <a14:useLocalDpi xmlns:a14="http://schemas.microsoft.com/office/drawing/2010/main" val="0"/>
              </a:ext>
            </a:extLst>
          </a:blip>
          <a:srcRect/>
          <a:stretch>
            <a:fillRect/>
          </a:stretch>
        </p:blipFill>
        <p:spPr bwMode="auto">
          <a:xfrm>
            <a:off x="126124" y="1014752"/>
            <a:ext cx="5628289" cy="4928847"/>
          </a:xfrm>
          <a:prstGeom prst="rect">
            <a:avLst/>
          </a:prstGeom>
          <a:noFill/>
        </p:spPr>
      </p:pic>
      <p:sp>
        <p:nvSpPr>
          <p:cNvPr id="6" name="Dikdörtgen 5"/>
          <p:cNvSpPr/>
          <p:nvPr/>
        </p:nvSpPr>
        <p:spPr>
          <a:xfrm>
            <a:off x="5754413" y="789897"/>
            <a:ext cx="6258911" cy="5392245"/>
          </a:xfrm>
          <a:prstGeom prst="rect">
            <a:avLst/>
          </a:prstGeom>
        </p:spPr>
        <p:txBody>
          <a:bodyPr wrap="square">
            <a:spAutoFit/>
          </a:bodyPr>
          <a:lstStyle/>
          <a:p>
            <a:pPr>
              <a:lnSpc>
                <a:spcPct val="107000"/>
              </a:lnSpc>
              <a:spcAft>
                <a:spcPts val="800"/>
              </a:spcAft>
            </a:pPr>
            <a:r>
              <a:rPr lang="tr-TR" sz="1700" b="1" kern="100"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tr-TR" sz="1700" b="1" kern="100" dirty="0" err="1" smtClean="0">
                <a:solidFill>
                  <a:srgbClr val="000000"/>
                </a:solidFill>
                <a:latin typeface="Arial" panose="020B0604020202020204" pitchFamily="34" charset="0"/>
                <a:ea typeface="Calibri" panose="020F0502020204030204" pitchFamily="34" charset="0"/>
                <a:cs typeface="Times New Roman" panose="02020603050405020304" pitchFamily="18" charset="0"/>
              </a:rPr>
              <a:t>Biyoçeşitliliğe</a:t>
            </a:r>
            <a:r>
              <a:rPr lang="tr-TR" sz="1700" b="1" kern="100" dirty="0" smtClean="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tr-TR" sz="17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Yönelik Tehditler:</a:t>
            </a:r>
            <a:endParaRPr lang="tr-TR"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7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1.İklim Değişikliği:</a:t>
            </a:r>
            <a: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a:r>
            <a:b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Sıcaklık artışı, kuraklık, buzulların erimesi türleri tehdit eder.</a:t>
            </a:r>
            <a:endParaRPr lang="tr-TR"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7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2.Kirlilik:( Hava, su, toprak, gürültü )</a:t>
            </a:r>
            <a: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a:r>
            <a:b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Su, hava ve toprak kirliliği yaşam alanlarını bozar.</a:t>
            </a:r>
            <a:endParaRPr lang="tr-TR"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7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3.Bilinçsiz ve Kaçak Avcılık:</a:t>
            </a:r>
            <a: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a:r>
            <a:b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Başta Balık, kuş </a:t>
            </a:r>
            <a:r>
              <a:rPr lang="tr-TR" sz="1700" kern="100" dirty="0" err="1">
                <a:solidFill>
                  <a:srgbClr val="000000"/>
                </a:solidFill>
                <a:latin typeface="Arial" panose="020B0604020202020204" pitchFamily="34" charset="0"/>
                <a:ea typeface="Calibri" panose="020F0502020204030204" pitchFamily="34" charset="0"/>
                <a:cs typeface="Times New Roman" panose="02020603050405020304" pitchFamily="18" charset="0"/>
              </a:rPr>
              <a:t>vb.nesli</a:t>
            </a:r>
            <a: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tehlikede türlerin kaybı.</a:t>
            </a:r>
            <a:endParaRPr lang="tr-TR" sz="1700" kern="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lnSpc>
                <a:spcPct val="107000"/>
              </a:lnSpc>
              <a:spcAft>
                <a:spcPts val="800"/>
              </a:spcAft>
            </a:pPr>
            <a:r>
              <a:rPr lang="tr-TR" sz="17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4.Habitat Kaybı ve Tahribatı:</a:t>
            </a:r>
            <a:endParaRPr lang="tr-TR" sz="1700" kern="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lnSpc>
                <a:spcPct val="107000"/>
              </a:lnSpc>
              <a:spcAft>
                <a:spcPts val="800"/>
              </a:spcAft>
            </a:pPr>
            <a: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Yangın heyelan bilinçsiz kesim sebeplerden dolayı orman    kayıpları, şehirleşme, tarım alanlarının genişletilmesi.</a:t>
            </a:r>
            <a:endParaRPr lang="tr-TR" sz="17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7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5.İstilacı Türler:</a:t>
            </a:r>
            <a: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a:r>
            <a:b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br>
            <a: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Yabancı türler yerli türlerin yok olmasına sebep olabilir.</a:t>
            </a:r>
            <a:endParaRPr lang="tr-TR" sz="1700" kern="100" dirty="0">
              <a:latin typeface="Calibri" panose="020F0502020204030204" pitchFamily="34" charset="0"/>
              <a:ea typeface="Calibri" panose="020F0502020204030204" pitchFamily="34" charset="0"/>
              <a:cs typeface="Times New Roman" panose="02020603050405020304" pitchFamily="18" charset="0"/>
            </a:endParaRPr>
          </a:p>
          <a:p>
            <a:pPr marL="540385" indent="-450215">
              <a:lnSpc>
                <a:spcPct val="107000"/>
              </a:lnSpc>
              <a:spcAft>
                <a:spcPts val="800"/>
              </a:spcAft>
            </a:pPr>
            <a:r>
              <a:rPr lang="tr-TR" sz="17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6.Tarım İlaçları ve Kimyasallar:</a:t>
            </a:r>
            <a:endParaRPr lang="tr-TR" sz="1700" kern="100" dirty="0">
              <a:latin typeface="Calibri" panose="020F0502020204030204" pitchFamily="34" charset="0"/>
              <a:ea typeface="Calibri" panose="020F0502020204030204" pitchFamily="34" charset="0"/>
              <a:cs typeface="Times New Roman" panose="02020603050405020304" pitchFamily="18" charset="0"/>
            </a:endParaRPr>
          </a:p>
          <a:p>
            <a:pPr marL="270510" indent="-270510">
              <a:lnSpc>
                <a:spcPct val="107000"/>
              </a:lnSpc>
              <a:spcAft>
                <a:spcPts val="800"/>
              </a:spcAft>
            </a:pPr>
            <a:r>
              <a:rPr lang="tr-TR" sz="1700" b="1"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      </a:t>
            </a:r>
            <a:r>
              <a:rPr lang="tr-TR" sz="1700" kern="100" dirty="0">
                <a:solidFill>
                  <a:srgbClr val="000000"/>
                </a:solidFill>
                <a:latin typeface="Arial" panose="020B0604020202020204" pitchFamily="34" charset="0"/>
                <a:ea typeface="Calibri" panose="020F0502020204030204" pitchFamily="34" charset="0"/>
                <a:cs typeface="Times New Roman" panose="02020603050405020304" pitchFamily="18" charset="0"/>
              </a:rPr>
              <a:t>Aşırı kimyasal tüketimi sebebiyle doğanın kirlenmesi, zararlılarla           biyolojik mücadele yerine kimyasal yöntemlerin kullanılması</a:t>
            </a:r>
            <a:endParaRPr lang="tr-TR" sz="17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6360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87650">
              <a:srgbClr val="CBDFF1"/>
            </a:gs>
            <a:gs pos="92000">
              <a:schemeClr val="accent5">
                <a:lumMod val="60000"/>
                <a:lumOff val="40000"/>
              </a:schemeClr>
            </a:gs>
            <a:gs pos="88000">
              <a:schemeClr val="accent5">
                <a:lumMod val="75000"/>
              </a:schemeClr>
            </a:gs>
            <a:gs pos="71000">
              <a:schemeClr val="accent1">
                <a:lumMod val="45000"/>
                <a:lumOff val="55000"/>
              </a:schemeClr>
            </a:gs>
            <a:gs pos="91000">
              <a:schemeClr val="accent1">
                <a:lumMod val="30000"/>
                <a:lumOff val="70000"/>
              </a:schemeClr>
            </a:gs>
          </a:gsLst>
          <a:lin ang="18900000" scaled="1"/>
          <a:tileRect/>
        </a:gradFill>
        <a:effectLst/>
      </p:bgPr>
    </p:bg>
    <p:spTree>
      <p:nvGrpSpPr>
        <p:cNvPr id="1" name=""/>
        <p:cNvGrpSpPr/>
        <p:nvPr/>
      </p:nvGrpSpPr>
      <p:grpSpPr>
        <a:xfrm>
          <a:off x="0" y="0"/>
          <a:ext cx="0" cy="0"/>
          <a:chOff x="0" y="0"/>
          <a:chExt cx="0" cy="0"/>
        </a:xfrm>
      </p:grpSpPr>
      <p:sp>
        <p:nvSpPr>
          <p:cNvPr id="11" name="Dikdörtgen 10"/>
          <p:cNvSpPr/>
          <p:nvPr/>
        </p:nvSpPr>
        <p:spPr>
          <a:xfrm>
            <a:off x="225971" y="278059"/>
            <a:ext cx="11645463" cy="6259662"/>
          </a:xfrm>
          <a:prstGeom prst="rect">
            <a:avLst/>
          </a:prstGeom>
        </p:spPr>
        <p:txBody>
          <a:bodyPr wrap="square">
            <a:spAutoFit/>
          </a:bodyPr>
          <a:lstStyle/>
          <a:p>
            <a:pPr marL="180340">
              <a:lnSpc>
                <a:spcPct val="107000"/>
              </a:lnSpc>
              <a:spcBef>
                <a:spcPts val="1315"/>
              </a:spcBef>
              <a:spcAft>
                <a:spcPts val="800"/>
              </a:spcAft>
            </a:pPr>
            <a:r>
              <a:rPr lang="tr-TR" sz="3200" b="1" i="1" kern="100" dirty="0" smtClean="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    2025 </a:t>
            </a:r>
            <a:r>
              <a:rPr lang="tr-TR" sz="3200" b="1" i="1" kern="1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yılı itibariyle;</a:t>
            </a:r>
            <a:endParaRPr lang="tr-TR" sz="3200" b="1" kern="1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endParaRPr>
          </a:p>
          <a:p>
            <a:pPr marL="742950" marR="850900" lvl="1" indent="-285750">
              <a:lnSpc>
                <a:spcPct val="97000"/>
              </a:lnSpc>
              <a:spcAft>
                <a:spcPts val="0"/>
              </a:spcAft>
              <a:buSzPts val="1800"/>
              <a:buFont typeface="Arial" panose="020B0604020202020204" pitchFamily="34" charset="0"/>
              <a:buChar char="•"/>
            </a:pPr>
            <a:r>
              <a:rPr lang="tr-TR" sz="2400" i="1" spc="-35" dirty="0">
                <a:latin typeface="Calibri" panose="020F0502020204030204" pitchFamily="34" charset="0"/>
                <a:ea typeface="Arial" panose="020B0604020202020204" pitchFamily="34" charset="0"/>
                <a:cs typeface="Times New Roman" panose="02020603050405020304" pitchFamily="18" charset="0"/>
              </a:rPr>
              <a:t>Yıl </a:t>
            </a:r>
            <a:r>
              <a:rPr lang="tr-TR" sz="2400" i="1" spc="-185" dirty="0">
                <a:latin typeface="Calibri" panose="020F0502020204030204" pitchFamily="34" charset="0"/>
                <a:ea typeface="Arial" panose="020B0604020202020204" pitchFamily="34" charset="0"/>
                <a:cs typeface="Times New Roman" panose="02020603050405020304" pitchFamily="18" charset="0"/>
              </a:rPr>
              <a:t>boyunca belirli periyotlarda düzenlenmesi planlanan çevre </a:t>
            </a:r>
            <a:r>
              <a:rPr lang="tr-TR" sz="2400" i="1" spc="-185" dirty="0" smtClean="0">
                <a:latin typeface="Calibri" panose="020F0502020204030204" pitchFamily="34" charset="0"/>
                <a:ea typeface="Arial" panose="020B0604020202020204" pitchFamily="34" charset="0"/>
                <a:cs typeface="Times New Roman" panose="02020603050405020304" pitchFamily="18" charset="0"/>
              </a:rPr>
              <a:t>eğitimi yanında  </a:t>
            </a:r>
            <a:r>
              <a:rPr lang="tr-TR" sz="2400" i="1" spc="-185" dirty="0">
                <a:latin typeface="Calibri" panose="020F0502020204030204" pitchFamily="34" charset="0"/>
                <a:ea typeface="Arial" panose="020B0604020202020204" pitchFamily="34" charset="0"/>
                <a:cs typeface="Times New Roman" panose="02020603050405020304" pitchFamily="18" charset="0"/>
              </a:rPr>
              <a:t>genel farkındalık kazanma amacıyla kıyı temizleme etkinliği yapılmaktadır.</a:t>
            </a:r>
            <a:endParaRPr lang="tr-TR" sz="2400" spc="-185" dirty="0">
              <a:latin typeface="Calibri" panose="020F0502020204030204" pitchFamily="34" charset="0"/>
              <a:ea typeface="Arial" panose="020B0604020202020204" pitchFamily="34" charset="0"/>
              <a:cs typeface="Times New Roman" panose="02020603050405020304" pitchFamily="18" charset="0"/>
            </a:endParaRPr>
          </a:p>
          <a:p>
            <a:pPr marL="742950" marR="457200" lvl="1" indent="-285750">
              <a:lnSpc>
                <a:spcPct val="97000"/>
              </a:lnSpc>
              <a:spcAft>
                <a:spcPts val="0"/>
              </a:spcAft>
              <a:buSzPts val="1800"/>
              <a:buFont typeface="Arial" panose="020B0604020202020204" pitchFamily="34" charset="0"/>
              <a:buChar char="•"/>
            </a:pPr>
            <a:r>
              <a:rPr lang="tr-TR" sz="2400" spc="-185" dirty="0" err="1" smtClean="0">
                <a:solidFill>
                  <a:srgbClr val="0D0D0D"/>
                </a:solidFill>
                <a:latin typeface="Calibri" panose="020F0502020204030204" pitchFamily="34" charset="0"/>
                <a:ea typeface="Arial" panose="020B0604020202020204" pitchFamily="34" charset="0"/>
                <a:cs typeface="Times New Roman" panose="02020603050405020304" pitchFamily="18" charset="0"/>
              </a:rPr>
              <a:t>Biyoçeşitliliğin</a:t>
            </a:r>
            <a:r>
              <a:rPr lang="tr-TR" sz="2400" spc="-185" dirty="0" smtClean="0">
                <a:solidFill>
                  <a:srgbClr val="0D0D0D"/>
                </a:solidFill>
                <a:latin typeface="Calibri" panose="020F0502020204030204" pitchFamily="34" charset="0"/>
                <a:ea typeface="Arial" panose="020B0604020202020204" pitchFamily="34" charset="0"/>
                <a:cs typeface="Times New Roman" panose="02020603050405020304" pitchFamily="18" charset="0"/>
              </a:rPr>
              <a:t> </a:t>
            </a:r>
            <a:r>
              <a:rPr lang="tr-TR" sz="2400" spc="-185" dirty="0">
                <a:solidFill>
                  <a:srgbClr val="0D0D0D"/>
                </a:solidFill>
                <a:latin typeface="Calibri" panose="020F0502020204030204" pitchFamily="34" charset="0"/>
                <a:ea typeface="Arial" panose="020B0604020202020204" pitchFamily="34" charset="0"/>
                <a:cs typeface="Times New Roman" panose="02020603050405020304" pitchFamily="18" charset="0"/>
              </a:rPr>
              <a:t>devamı için işletmemize ait ormanlık alanda kuş yuvaları asma etkinlikleri düzenlenmektedir.</a:t>
            </a:r>
            <a:endParaRPr lang="tr-TR" sz="2400" spc="-185" dirty="0">
              <a:latin typeface="Calibri" panose="020F0502020204030204" pitchFamily="34" charset="0"/>
              <a:ea typeface="Arial" panose="020B0604020202020204" pitchFamily="34" charset="0"/>
              <a:cs typeface="Times New Roman" panose="02020603050405020304" pitchFamily="18" charset="0"/>
            </a:endParaRPr>
          </a:p>
          <a:p>
            <a:pPr marL="742950" marR="457200" lvl="1" indent="-285750">
              <a:lnSpc>
                <a:spcPct val="97000"/>
              </a:lnSpc>
              <a:spcAft>
                <a:spcPts val="0"/>
              </a:spcAft>
              <a:buSzPts val="1800"/>
              <a:buFont typeface="Arial" panose="020B0604020202020204" pitchFamily="34" charset="0"/>
              <a:buChar char="•"/>
            </a:pPr>
            <a:r>
              <a:rPr lang="tr-TR" sz="2400" i="1" spc="-185" dirty="0">
                <a:latin typeface="Calibri" panose="020F0502020204030204" pitchFamily="34" charset="0"/>
                <a:ea typeface="Arial" panose="020B0604020202020204" pitchFamily="34" charset="0"/>
                <a:cs typeface="Times New Roman" panose="02020603050405020304" pitchFamily="18" charset="0"/>
              </a:rPr>
              <a:t>Deniz</a:t>
            </a:r>
            <a:r>
              <a:rPr lang="tr-TR" sz="2400" i="1" spc="-30" dirty="0">
                <a:latin typeface="Calibri" panose="020F0502020204030204" pitchFamily="34" charset="0"/>
                <a:ea typeface="Arial" panose="020B0604020202020204" pitchFamily="34" charset="0"/>
                <a:cs typeface="Times New Roman" panose="02020603050405020304" pitchFamily="18" charset="0"/>
              </a:rPr>
              <a:t> </a:t>
            </a:r>
            <a:r>
              <a:rPr lang="tr-TR" sz="2400" i="1" spc="-185" dirty="0">
                <a:latin typeface="Calibri" panose="020F0502020204030204" pitchFamily="34" charset="0"/>
                <a:ea typeface="Arial" panose="020B0604020202020204" pitchFamily="34" charset="0"/>
                <a:cs typeface="Times New Roman" panose="02020603050405020304" pitchFamily="18" charset="0"/>
              </a:rPr>
              <a:t>kaplumbağaları</a:t>
            </a:r>
            <a:r>
              <a:rPr lang="tr-TR" sz="2400" i="1" spc="-35" dirty="0">
                <a:latin typeface="Calibri" panose="020F0502020204030204" pitchFamily="34" charset="0"/>
                <a:ea typeface="Arial" panose="020B0604020202020204" pitchFamily="34" charset="0"/>
                <a:cs typeface="Times New Roman" panose="02020603050405020304" pitchFamily="18" charset="0"/>
              </a:rPr>
              <a:t> </a:t>
            </a:r>
            <a:r>
              <a:rPr lang="tr-TR" sz="2400" i="1" spc="-185" dirty="0">
                <a:latin typeface="Calibri" panose="020F0502020204030204" pitchFamily="34" charset="0"/>
                <a:ea typeface="Arial" panose="020B0604020202020204" pitchFamily="34" charset="0"/>
                <a:cs typeface="Times New Roman" panose="02020603050405020304" pitchFamily="18" charset="0"/>
              </a:rPr>
              <a:t>bilgilendirme</a:t>
            </a:r>
            <a:r>
              <a:rPr lang="tr-TR" sz="2400" i="1" spc="-20" dirty="0">
                <a:latin typeface="Calibri" panose="020F0502020204030204" pitchFamily="34" charset="0"/>
                <a:ea typeface="Arial" panose="020B0604020202020204" pitchFamily="34" charset="0"/>
                <a:cs typeface="Times New Roman" panose="02020603050405020304" pitchFamily="18" charset="0"/>
              </a:rPr>
              <a:t> </a:t>
            </a:r>
            <a:r>
              <a:rPr lang="tr-TR" sz="2400" i="1" spc="-185" dirty="0">
                <a:latin typeface="Calibri" panose="020F0502020204030204" pitchFamily="34" charset="0"/>
                <a:ea typeface="Arial" panose="020B0604020202020204" pitchFamily="34" charset="0"/>
                <a:cs typeface="Times New Roman" panose="02020603050405020304" pitchFamily="18" charset="0"/>
              </a:rPr>
              <a:t>eğitimleri</a:t>
            </a:r>
            <a:r>
              <a:rPr lang="tr-TR" sz="2400" i="1" spc="-35" dirty="0">
                <a:latin typeface="Calibri" panose="020F0502020204030204" pitchFamily="34" charset="0"/>
                <a:ea typeface="Arial" panose="020B0604020202020204" pitchFamily="34" charset="0"/>
                <a:cs typeface="Times New Roman" panose="02020603050405020304" pitchFamily="18" charset="0"/>
              </a:rPr>
              <a:t> </a:t>
            </a:r>
            <a:r>
              <a:rPr lang="tr-TR" sz="2400" i="1" spc="-185" dirty="0">
                <a:latin typeface="Calibri" panose="020F0502020204030204" pitchFamily="34" charset="0"/>
                <a:ea typeface="Arial" panose="020B0604020202020204" pitchFamily="34" charset="0"/>
                <a:cs typeface="Times New Roman" panose="02020603050405020304" pitchFamily="18" charset="0"/>
              </a:rPr>
              <a:t>verilmesi</a:t>
            </a:r>
            <a:r>
              <a:rPr lang="tr-TR" sz="2400" i="1" spc="-45" dirty="0">
                <a:latin typeface="Calibri" panose="020F0502020204030204" pitchFamily="34" charset="0"/>
                <a:ea typeface="Arial" panose="020B0604020202020204" pitchFamily="34" charset="0"/>
                <a:cs typeface="Times New Roman" panose="02020603050405020304" pitchFamily="18" charset="0"/>
              </a:rPr>
              <a:t> </a:t>
            </a:r>
            <a:r>
              <a:rPr lang="tr-TR" sz="2400" i="1" spc="-185" dirty="0">
                <a:latin typeface="Calibri" panose="020F0502020204030204" pitchFamily="34" charset="0"/>
                <a:ea typeface="Arial" panose="020B0604020202020204" pitchFamily="34" charset="0"/>
                <a:cs typeface="Times New Roman" panose="02020603050405020304" pitchFamily="18" charset="0"/>
              </a:rPr>
              <a:t>planlanmış</a:t>
            </a:r>
            <a:r>
              <a:rPr lang="tr-TR" sz="2400" i="1" spc="-50" dirty="0">
                <a:latin typeface="Calibri" panose="020F0502020204030204" pitchFamily="34" charset="0"/>
                <a:ea typeface="Arial" panose="020B0604020202020204" pitchFamily="34" charset="0"/>
                <a:cs typeface="Times New Roman" panose="02020603050405020304" pitchFamily="18" charset="0"/>
              </a:rPr>
              <a:t> </a:t>
            </a:r>
            <a:r>
              <a:rPr lang="tr-TR" sz="2400" i="1" spc="-185" dirty="0">
                <a:latin typeface="Calibri" panose="020F0502020204030204" pitchFamily="34" charset="0"/>
                <a:ea typeface="Arial" panose="020B0604020202020204" pitchFamily="34" charset="0"/>
                <a:cs typeface="Times New Roman" panose="02020603050405020304" pitchFamily="18" charset="0"/>
              </a:rPr>
              <a:t>olup</a:t>
            </a:r>
            <a:r>
              <a:rPr lang="tr-TR" sz="2400" i="1" spc="-25" dirty="0">
                <a:latin typeface="Calibri" panose="020F0502020204030204" pitchFamily="34" charset="0"/>
                <a:ea typeface="Arial" panose="020B0604020202020204" pitchFamily="34" charset="0"/>
                <a:cs typeface="Times New Roman" panose="02020603050405020304" pitchFamily="18" charset="0"/>
              </a:rPr>
              <a:t> </a:t>
            </a:r>
            <a:r>
              <a:rPr lang="tr-TR" sz="2400" i="1" spc="-185" dirty="0">
                <a:latin typeface="Calibri" panose="020F0502020204030204" pitchFamily="34" charset="0"/>
                <a:ea typeface="Arial" panose="020B0604020202020204" pitchFamily="34" charset="0"/>
                <a:cs typeface="Times New Roman" panose="02020603050405020304" pitchFamily="18" charset="0"/>
              </a:rPr>
              <a:t>çalışanlarımızın</a:t>
            </a:r>
            <a:r>
              <a:rPr lang="tr-TR" sz="2400" i="1" spc="-20" dirty="0">
                <a:latin typeface="Calibri" panose="020F0502020204030204" pitchFamily="34" charset="0"/>
                <a:ea typeface="Arial" panose="020B0604020202020204" pitchFamily="34" charset="0"/>
                <a:cs typeface="Times New Roman" panose="02020603050405020304" pitchFamily="18" charset="0"/>
              </a:rPr>
              <a:t> </a:t>
            </a:r>
            <a:r>
              <a:rPr lang="tr-TR" sz="2400" i="1" spc="-185" dirty="0">
                <a:latin typeface="Calibri" panose="020F0502020204030204" pitchFamily="34" charset="0"/>
                <a:ea typeface="Arial" panose="020B0604020202020204" pitchFamily="34" charset="0"/>
                <a:cs typeface="Times New Roman" panose="02020603050405020304" pitchFamily="18" charset="0"/>
              </a:rPr>
              <a:t>ve</a:t>
            </a:r>
            <a:r>
              <a:rPr lang="tr-TR" sz="2400" i="1" spc="-45" dirty="0">
                <a:latin typeface="Calibri" panose="020F0502020204030204" pitchFamily="34" charset="0"/>
                <a:ea typeface="Arial" panose="020B0604020202020204" pitchFamily="34" charset="0"/>
                <a:cs typeface="Times New Roman" panose="02020603050405020304" pitchFamily="18" charset="0"/>
              </a:rPr>
              <a:t> </a:t>
            </a:r>
            <a:r>
              <a:rPr lang="tr-TR" sz="2400" i="1" spc="-185" dirty="0">
                <a:latin typeface="Calibri" panose="020F0502020204030204" pitchFamily="34" charset="0"/>
                <a:ea typeface="Arial" panose="020B0604020202020204" pitchFamily="34" charset="0"/>
                <a:cs typeface="Times New Roman" panose="02020603050405020304" pitchFamily="18" charset="0"/>
              </a:rPr>
              <a:t>yöneticilerimizin çevre bilinci kazanması, tesis çalışanlarının </a:t>
            </a:r>
            <a:r>
              <a:rPr lang="tr-TR" sz="2400" i="1" spc="-15" dirty="0">
                <a:latin typeface="Calibri" panose="020F0502020204030204" pitchFamily="34" charset="0"/>
                <a:ea typeface="Arial" panose="020B0604020202020204" pitchFamily="34" charset="0"/>
                <a:cs typeface="Times New Roman" panose="02020603050405020304" pitchFamily="18" charset="0"/>
              </a:rPr>
              <a:t>görev </a:t>
            </a:r>
            <a:r>
              <a:rPr lang="tr-TR" sz="2400" i="1" spc="-185" dirty="0">
                <a:latin typeface="Calibri" panose="020F0502020204030204" pitchFamily="34" charset="0"/>
                <a:ea typeface="Arial" panose="020B0604020202020204" pitchFamily="34" charset="0"/>
                <a:cs typeface="Times New Roman" panose="02020603050405020304" pitchFamily="18" charset="0"/>
              </a:rPr>
              <a:t>ve sorumluluklarının hatırlatılması</a:t>
            </a:r>
            <a:r>
              <a:rPr lang="tr-TR" sz="2400" i="1" spc="20" dirty="0">
                <a:latin typeface="Calibri" panose="020F0502020204030204" pitchFamily="34" charset="0"/>
                <a:ea typeface="Arial" panose="020B0604020202020204" pitchFamily="34" charset="0"/>
                <a:cs typeface="Times New Roman" panose="02020603050405020304" pitchFamily="18" charset="0"/>
              </a:rPr>
              <a:t> </a:t>
            </a:r>
            <a:r>
              <a:rPr lang="tr-TR" sz="2400" i="1" spc="-20" dirty="0">
                <a:latin typeface="Calibri" panose="020F0502020204030204" pitchFamily="34" charset="0"/>
                <a:ea typeface="Arial" panose="020B0604020202020204" pitchFamily="34" charset="0"/>
                <a:cs typeface="Times New Roman" panose="02020603050405020304" pitchFamily="18" charset="0"/>
              </a:rPr>
              <a:t>sağlanması </a:t>
            </a:r>
            <a:r>
              <a:rPr lang="tr-TR" sz="2400" i="1" spc="-20" dirty="0" smtClean="0">
                <a:latin typeface="Calibri" panose="020F0502020204030204" pitchFamily="34" charset="0"/>
                <a:ea typeface="Arial" panose="020B0604020202020204" pitchFamily="34" charset="0"/>
                <a:cs typeface="Times New Roman" panose="02020603050405020304" pitchFamily="18" charset="0"/>
              </a:rPr>
              <a:t>hedeflenmektedir.</a:t>
            </a:r>
            <a:endParaRPr lang="tr-TR" sz="2400" spc="-185" dirty="0">
              <a:latin typeface="Calibri" panose="020F0502020204030204" pitchFamily="34" charset="0"/>
              <a:ea typeface="Arial" panose="020B0604020202020204" pitchFamily="34" charset="0"/>
              <a:cs typeface="Times New Roman" panose="02020603050405020304" pitchFamily="18" charset="0"/>
            </a:endParaRPr>
          </a:p>
          <a:p>
            <a:pPr marL="742950" marR="457200" lvl="1" indent="-285750">
              <a:lnSpc>
                <a:spcPct val="97000"/>
              </a:lnSpc>
              <a:spcAft>
                <a:spcPts val="0"/>
              </a:spcAft>
              <a:buSzPts val="1800"/>
              <a:buFont typeface="Arial" panose="020B0604020202020204" pitchFamily="34" charset="0"/>
              <a:buChar char="•"/>
            </a:pPr>
            <a:r>
              <a:rPr lang="tr-TR" sz="2400" i="1" spc="-20" dirty="0">
                <a:latin typeface="Calibri" panose="020F0502020204030204" pitchFamily="34" charset="0"/>
                <a:ea typeface="Arial" panose="020B0604020202020204" pitchFamily="34" charset="0"/>
                <a:cs typeface="Times New Roman" panose="02020603050405020304" pitchFamily="18" charset="0"/>
              </a:rPr>
              <a:t>İstilacı türlere karşı sürekli gözlem yapılıp olası durumlarda öncelik biyolojik </a:t>
            </a:r>
            <a:r>
              <a:rPr lang="tr-TR" sz="2400" i="1" spc="-20" dirty="0" smtClean="0">
                <a:latin typeface="Calibri" panose="020F0502020204030204" pitchFamily="34" charset="0"/>
                <a:ea typeface="Arial" panose="020B0604020202020204" pitchFamily="34" charset="0"/>
                <a:cs typeface="Times New Roman" panose="02020603050405020304" pitchFamily="18" charset="0"/>
              </a:rPr>
              <a:t>mücadele  yöntemleri </a:t>
            </a:r>
            <a:r>
              <a:rPr lang="tr-TR" sz="2400" i="1" spc="-20" dirty="0">
                <a:latin typeface="Calibri" panose="020F0502020204030204" pitchFamily="34" charset="0"/>
                <a:ea typeface="Arial" panose="020B0604020202020204" pitchFamily="34" charset="0"/>
                <a:cs typeface="Times New Roman" panose="02020603050405020304" pitchFamily="18" charset="0"/>
              </a:rPr>
              <a:t>tercih edilmektedir</a:t>
            </a:r>
            <a:r>
              <a:rPr lang="tr-TR" sz="2400" i="1" spc="-20" dirty="0" smtClean="0">
                <a:latin typeface="Calibri" panose="020F0502020204030204" pitchFamily="34" charset="0"/>
                <a:ea typeface="Arial" panose="020B0604020202020204" pitchFamily="34" charset="0"/>
                <a:cs typeface="Times New Roman" panose="02020603050405020304" pitchFamily="18" charset="0"/>
              </a:rPr>
              <a:t>.</a:t>
            </a:r>
          </a:p>
          <a:p>
            <a:pPr marL="742950" marR="457200" lvl="1" indent="-285750">
              <a:lnSpc>
                <a:spcPct val="97000"/>
              </a:lnSpc>
              <a:spcAft>
                <a:spcPts val="0"/>
              </a:spcAft>
              <a:buSzPts val="1800"/>
              <a:buFont typeface="Arial" panose="020B0604020202020204" pitchFamily="34" charset="0"/>
              <a:buChar char="•"/>
            </a:pPr>
            <a:r>
              <a:rPr lang="tr-TR" sz="2400" i="1" spc="-20" dirty="0" smtClean="0">
                <a:latin typeface="Calibri" panose="020F0502020204030204" pitchFamily="34" charset="0"/>
                <a:ea typeface="Arial" panose="020B0604020202020204" pitchFamily="34" charset="0"/>
                <a:cs typeface="Times New Roman" panose="02020603050405020304" pitchFamily="18" charset="0"/>
              </a:rPr>
              <a:t>Kimyasal kullanımın olumsuz etkilerini indirgeme amacıyla konusunda  uzman kişiler tarafından personele kimyasal kullanım eğitimi verilmektedir.</a:t>
            </a:r>
          </a:p>
          <a:p>
            <a:pPr marL="742950" marR="457200" lvl="1" indent="-285750">
              <a:lnSpc>
                <a:spcPct val="97000"/>
              </a:lnSpc>
              <a:spcAft>
                <a:spcPts val="0"/>
              </a:spcAft>
              <a:buSzPts val="1800"/>
              <a:buFont typeface="Arial" panose="020B0604020202020204" pitchFamily="34" charset="0"/>
              <a:buChar char="•"/>
            </a:pPr>
            <a:r>
              <a:rPr lang="tr-TR" sz="2400" i="1" spc="-20" dirty="0" smtClean="0">
                <a:latin typeface="Calibri" panose="020F0502020204030204" pitchFamily="34" charset="0"/>
                <a:ea typeface="Arial" panose="020B0604020202020204" pitchFamily="34" charset="0"/>
                <a:cs typeface="Times New Roman" panose="02020603050405020304" pitchFamily="18" charset="0"/>
              </a:rPr>
              <a:t>Modern saraylar otel olarak ,tesis içerisinde doğal yaşam  döngüsünde var olan hiçbir ağaç kesilmemekte, bitkiler tahrip edilmemektedir. Ağaç dikme etkinlikleri yapılarak ilave ağaçlar dikilmektedir.Bütün yaptıklarımıza ilave projelerle doğal yaşamı korumaya olan  katkılarımızı artırmayı hedefliyoruz</a:t>
            </a:r>
            <a:r>
              <a:rPr lang="tr-TR" sz="1600" i="1" spc="-20" dirty="0" smtClean="0">
                <a:latin typeface="Calibri" panose="020F0502020204030204" pitchFamily="34" charset="0"/>
                <a:ea typeface="Arial" panose="020B0604020202020204" pitchFamily="34" charset="0"/>
                <a:cs typeface="Times New Roman" panose="02020603050405020304" pitchFamily="18" charset="0"/>
              </a:rPr>
              <a:t>.</a:t>
            </a:r>
          </a:p>
          <a:p>
            <a:pPr marL="742950" marR="457200" lvl="1" indent="-285750">
              <a:lnSpc>
                <a:spcPct val="97000"/>
              </a:lnSpc>
              <a:spcAft>
                <a:spcPts val="0"/>
              </a:spcAft>
              <a:buSzPts val="1800"/>
              <a:buFont typeface="Arial" panose="020B0604020202020204" pitchFamily="34" charset="0"/>
              <a:buChar char="•"/>
            </a:pPr>
            <a:endParaRPr lang="tr-TR" sz="1100" spc="-185" dirty="0">
              <a:effectLst/>
              <a:latin typeface="Calibri" panose="020F050202020403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210070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5000"/>
            <a:lum/>
          </a:blip>
          <a:srcRect/>
          <a:stretch>
            <a:fillRect l="-2000" t="-49000" r="-52000" b="-17000"/>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88856" y="147485"/>
            <a:ext cx="6101586" cy="1236830"/>
          </a:xfrm>
        </p:spPr>
        <p:txBody>
          <a:bodyPr>
            <a:normAutofit/>
          </a:bodyPr>
          <a:lstStyle/>
          <a:p>
            <a:r>
              <a:rPr lang="tr-TR" sz="4400" b="1" dirty="0" smtClean="0">
                <a:solidFill>
                  <a:srgbClr val="C00000"/>
                </a:solidFill>
              </a:rPr>
              <a:t>ENDEMİK BİTKİ TÜRLERİ </a:t>
            </a:r>
            <a:r>
              <a:rPr lang="tr-TR" sz="4400" dirty="0" smtClean="0">
                <a:solidFill>
                  <a:srgbClr val="C00000"/>
                </a:solidFill>
              </a:rPr>
              <a:t>:</a:t>
            </a:r>
            <a:endParaRPr lang="tr-TR" sz="4400" dirty="0">
              <a:solidFill>
                <a:srgbClr val="C00000"/>
              </a:solidFill>
            </a:endParaRPr>
          </a:p>
        </p:txBody>
      </p:sp>
      <p:sp>
        <p:nvSpPr>
          <p:cNvPr id="3" name="Dikdörtgen 2"/>
          <p:cNvSpPr/>
          <p:nvPr/>
        </p:nvSpPr>
        <p:spPr>
          <a:xfrm>
            <a:off x="188855" y="1040524"/>
            <a:ext cx="6101587" cy="5539978"/>
          </a:xfrm>
          <a:prstGeom prst="rect">
            <a:avLst/>
          </a:prstGeom>
        </p:spPr>
        <p:txBody>
          <a:bodyPr wrap="square">
            <a:spAutoFit/>
          </a:bodyPr>
          <a:lstStyle/>
          <a:p>
            <a:r>
              <a:rPr lang="tr-TR" sz="2400" b="1" dirty="0" smtClean="0">
                <a:solidFill>
                  <a:schemeClr val="tx1">
                    <a:lumMod val="95000"/>
                    <a:lumOff val="5000"/>
                  </a:schemeClr>
                </a:solidFill>
                <a:latin typeface="Google Sans"/>
              </a:rPr>
              <a:t>    Endemik </a:t>
            </a:r>
            <a:r>
              <a:rPr lang="tr-TR" sz="2400" b="1" dirty="0">
                <a:solidFill>
                  <a:schemeClr val="tx1">
                    <a:lumMod val="95000"/>
                    <a:lumOff val="5000"/>
                  </a:schemeClr>
                </a:solidFill>
                <a:latin typeface="Google Sans"/>
              </a:rPr>
              <a:t>bitkiler, yeryüzünün sadece belirli bölgelerinde yayılış gösteren türlerdir. Endemik bitkiler </a:t>
            </a:r>
            <a:r>
              <a:rPr lang="tr-TR" sz="2400" b="1" dirty="0" smtClean="0">
                <a:solidFill>
                  <a:schemeClr val="tx1">
                    <a:lumMod val="95000"/>
                    <a:lumOff val="5000"/>
                  </a:schemeClr>
                </a:solidFill>
                <a:latin typeface="Google Sans"/>
              </a:rPr>
              <a:t>belirli bir </a:t>
            </a:r>
            <a:r>
              <a:rPr lang="tr-TR" sz="2400" b="1" dirty="0">
                <a:solidFill>
                  <a:schemeClr val="tx1">
                    <a:lumMod val="95000"/>
                    <a:lumOff val="5000"/>
                  </a:schemeClr>
                </a:solidFill>
                <a:latin typeface="Google Sans"/>
              </a:rPr>
              <a:t>dağa, bir adaya, bir ülkeye veya bir kıtanın herhangi bir yerindeki bir flora bölgesine has olabilirler</a:t>
            </a:r>
            <a:r>
              <a:rPr lang="tr-TR" sz="2400" b="1" dirty="0" smtClean="0">
                <a:solidFill>
                  <a:schemeClr val="tx1">
                    <a:lumMod val="95000"/>
                    <a:lumOff val="5000"/>
                  </a:schemeClr>
                </a:solidFill>
                <a:latin typeface="Google Sans"/>
              </a:rPr>
              <a:t>. </a:t>
            </a:r>
          </a:p>
          <a:p>
            <a:r>
              <a:rPr lang="tr-TR" sz="2400" b="1" dirty="0">
                <a:solidFill>
                  <a:schemeClr val="tx1">
                    <a:lumMod val="95000"/>
                    <a:lumOff val="5000"/>
                  </a:schemeClr>
                </a:solidFill>
                <a:latin typeface="Google Sans"/>
              </a:rPr>
              <a:t> </a:t>
            </a:r>
            <a:r>
              <a:rPr lang="tr-TR" sz="2400" b="1" dirty="0" smtClean="0">
                <a:solidFill>
                  <a:schemeClr val="tx1">
                    <a:lumMod val="95000"/>
                    <a:lumOff val="5000"/>
                  </a:schemeClr>
                </a:solidFill>
                <a:latin typeface="Google Sans"/>
              </a:rPr>
              <a:t>   Ülkemizde 9500 yakın bitki türü olup bunu 1/3 endemiktir. Yalnızca Antalya ilinde yetişen 250 türe yakın endemik bitki olup bunlardan 73 tehlike altındadır. Bu türlere bakılabilir, fotoğraf çekilebilir, resim çizilebilir, ancak koparılması ve doğadan toplanılması yasak olup aksi durumda ciddi cezası vardır.</a:t>
            </a:r>
            <a:endParaRPr lang="tr-TR" b="1" dirty="0">
              <a:solidFill>
                <a:schemeClr val="tx1">
                  <a:lumMod val="95000"/>
                  <a:lumOff val="5000"/>
                </a:schemeClr>
              </a:solidFill>
              <a:latin typeface="Google Sans"/>
            </a:endParaRPr>
          </a:p>
          <a:p>
            <a:endParaRPr lang="tr-TR" dirty="0" smtClean="0">
              <a:solidFill>
                <a:srgbClr val="1F1F1F"/>
              </a:solidFill>
              <a:latin typeface="Google Sans"/>
            </a:endParaRPr>
          </a:p>
        </p:txBody>
      </p:sp>
    </p:spTree>
    <p:extLst>
      <p:ext uri="{BB962C8B-B14F-4D97-AF65-F5344CB8AC3E}">
        <p14:creationId xmlns:p14="http://schemas.microsoft.com/office/powerpoint/2010/main" val="35707733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9000"/>
            <a:lum/>
          </a:blip>
          <a:srcRect/>
          <a:stretch>
            <a:fillRect/>
          </a:stretch>
        </a:blip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4"/>
          <a:stretch>
            <a:fillRect/>
          </a:stretch>
        </p:blipFill>
        <p:spPr>
          <a:xfrm>
            <a:off x="2364828" y="5959366"/>
            <a:ext cx="4635062" cy="740979"/>
          </a:xfrm>
          <a:prstGeom prst="rect">
            <a:avLst/>
          </a:prstGeom>
        </p:spPr>
      </p:pic>
    </p:spTree>
    <p:extLst>
      <p:ext uri="{BB962C8B-B14F-4D97-AF65-F5344CB8AC3E}">
        <p14:creationId xmlns:p14="http://schemas.microsoft.com/office/powerpoint/2010/main" val="1275061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87650">
              <a:srgbClr val="CBDFF1"/>
            </a:gs>
            <a:gs pos="6000">
              <a:schemeClr val="accent5">
                <a:lumMod val="60000"/>
                <a:lumOff val="40000"/>
              </a:schemeClr>
            </a:gs>
            <a:gs pos="5000">
              <a:schemeClr val="accent5">
                <a:lumMod val="75000"/>
              </a:schemeClr>
            </a:gs>
          </a:gsLst>
          <a:lin ang="18900000" scaled="1"/>
          <a:tileRect/>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7"/>
            <a:ext cx="10515600" cy="801521"/>
          </a:xfrm>
        </p:spPr>
        <p:txBody>
          <a:bodyPr>
            <a:normAutofit fontScale="90000"/>
          </a:bodyPr>
          <a:lstStyle/>
          <a:p>
            <a:r>
              <a:rPr lang="tr-TR" sz="3600" b="1" i="1" kern="1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BİYOÇEŞİTLİLİLİĞİN KORUNMASI </a:t>
            </a:r>
            <a:r>
              <a:rPr lang="tr-TR" sz="3600" kern="1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
            </a:r>
            <a:br>
              <a:rPr lang="tr-TR" sz="3600" kern="1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Dikdörtgen 2"/>
          <p:cNvSpPr/>
          <p:nvPr/>
        </p:nvSpPr>
        <p:spPr>
          <a:xfrm>
            <a:off x="49924" y="1006676"/>
            <a:ext cx="11303876" cy="1928348"/>
          </a:xfrm>
          <a:prstGeom prst="rect">
            <a:avLst/>
          </a:prstGeom>
        </p:spPr>
        <p:txBody>
          <a:bodyPr wrap="square">
            <a:spAutoFit/>
          </a:bodyPr>
          <a:lstStyle/>
          <a:p>
            <a:pPr marL="742950" marR="457200" lvl="1" indent="-285750">
              <a:lnSpc>
                <a:spcPct val="97000"/>
              </a:lnSpc>
              <a:spcAft>
                <a:spcPts val="0"/>
              </a:spcAft>
              <a:buSzPts val="1800"/>
              <a:buFont typeface="Arial" panose="020B0604020202020204" pitchFamily="34" charset="0"/>
              <a:buChar char="•"/>
            </a:pPr>
            <a:r>
              <a:rPr lang="tr-TR" sz="2400" i="1" spc="-20" dirty="0">
                <a:latin typeface="Calibri" panose="020F0502020204030204" pitchFamily="34" charset="0"/>
                <a:ea typeface="Arial" panose="020B0604020202020204" pitchFamily="34" charset="0"/>
                <a:cs typeface="Times New Roman" panose="02020603050405020304" pitchFamily="18" charset="0"/>
              </a:rPr>
              <a:t>Modern saraylar otel olarak ,tesis içerisinde doğal yaşam  döngüsünde var olan hiçbir ağaç kesilmemekte ,bitkiler tahrip edilmemektedir. Ağaç dikme etkinlikleri yapılarak ilave ağaçlar dikilmektedir.Bütün yaptıklarımıza ilave projelerle doğal yaşamı korumaya olan  katkılarımızı artırmayı hedefliyoruz</a:t>
            </a:r>
            <a:r>
              <a:rPr lang="tr-TR" sz="1600" i="1" spc="-20" dirty="0" smtClean="0">
                <a:latin typeface="Calibri" panose="020F0502020204030204" pitchFamily="34" charset="0"/>
                <a:ea typeface="Arial" panose="020B0604020202020204" pitchFamily="34" charset="0"/>
                <a:cs typeface="Times New Roman" panose="02020603050405020304" pitchFamily="18" charset="0"/>
              </a:rPr>
              <a:t>.</a:t>
            </a:r>
          </a:p>
          <a:p>
            <a:pPr marL="742950" marR="457200" lvl="1" indent="-285750">
              <a:lnSpc>
                <a:spcPct val="97000"/>
              </a:lnSpc>
              <a:spcAft>
                <a:spcPts val="0"/>
              </a:spcAft>
              <a:buSzPts val="1800"/>
              <a:buFont typeface="Arial" panose="020B0604020202020204" pitchFamily="34" charset="0"/>
              <a:buChar char="•"/>
            </a:pPr>
            <a:endParaRPr lang="tr-TR" sz="1600" i="1" spc="-20" dirty="0" smtClean="0">
              <a:latin typeface="Calibri" panose="020F0502020204030204" pitchFamily="34" charset="0"/>
              <a:ea typeface="Arial" panose="020B0604020202020204" pitchFamily="34" charset="0"/>
              <a:cs typeface="Times New Roman" panose="02020603050405020304" pitchFamily="18" charset="0"/>
            </a:endParaRPr>
          </a:p>
          <a:p>
            <a:pPr marR="457200" lvl="1">
              <a:lnSpc>
                <a:spcPct val="97000"/>
              </a:lnSpc>
              <a:spcAft>
                <a:spcPts val="0"/>
              </a:spcAft>
              <a:buSzPts val="1800"/>
            </a:pPr>
            <a:r>
              <a:rPr lang="tr-TR" sz="1100" spc="-185" dirty="0" smtClean="0">
                <a:latin typeface="Calibri" panose="020F0502020204030204" pitchFamily="34" charset="0"/>
                <a:ea typeface="Arial" panose="020B0604020202020204" pitchFamily="34" charset="0"/>
                <a:cs typeface="Times New Roman" panose="02020603050405020304" pitchFamily="18" charset="0"/>
              </a:rPr>
              <a:t>                                                                                                                                           </a:t>
            </a:r>
            <a:endParaRPr lang="tr-TR" sz="1100" spc="-185" dirty="0">
              <a:latin typeface="Calibri" panose="020F0502020204030204" pitchFamily="34" charset="0"/>
              <a:ea typeface="Arial" panose="020B0604020202020204" pitchFamily="34" charset="0"/>
              <a:cs typeface="Times New Roman" panose="02020603050405020304" pitchFamily="18" charset="0"/>
            </a:endParaRPr>
          </a:p>
        </p:txBody>
      </p:sp>
      <p:pic>
        <p:nvPicPr>
          <p:cNvPr id="4" name="Resim 3"/>
          <p:cNvPicPr/>
          <p:nvPr/>
        </p:nvPicPr>
        <p:blipFill>
          <a:blip r:embed="rId2">
            <a:extLst>
              <a:ext uri="{28A0092B-C50C-407E-A947-70E740481C1C}">
                <a14:useLocalDpi xmlns:a14="http://schemas.microsoft.com/office/drawing/2010/main" val="0"/>
              </a:ext>
            </a:extLst>
          </a:blip>
          <a:srcRect/>
          <a:stretch>
            <a:fillRect/>
          </a:stretch>
        </p:blipFill>
        <p:spPr bwMode="auto">
          <a:xfrm>
            <a:off x="1040524" y="3400590"/>
            <a:ext cx="2081048" cy="2101576"/>
          </a:xfrm>
          <a:prstGeom prst="rect">
            <a:avLst/>
          </a:prstGeom>
          <a:noFill/>
          <a:ln>
            <a:noFill/>
          </a:ln>
        </p:spPr>
      </p:pic>
      <p:pic>
        <p:nvPicPr>
          <p:cNvPr id="5" name="Resim 4"/>
          <p:cNvPicPr/>
          <p:nvPr/>
        </p:nvPicPr>
        <p:blipFill>
          <a:blip r:embed="rId3">
            <a:extLst>
              <a:ext uri="{28A0092B-C50C-407E-A947-70E740481C1C}">
                <a14:useLocalDpi xmlns:a14="http://schemas.microsoft.com/office/drawing/2010/main" val="0"/>
              </a:ext>
            </a:extLst>
          </a:blip>
          <a:srcRect/>
          <a:stretch>
            <a:fillRect/>
          </a:stretch>
        </p:blipFill>
        <p:spPr bwMode="auto">
          <a:xfrm>
            <a:off x="3358056" y="3445403"/>
            <a:ext cx="2175642" cy="2056763"/>
          </a:xfrm>
          <a:prstGeom prst="rect">
            <a:avLst/>
          </a:prstGeom>
          <a:noFill/>
          <a:ln>
            <a:noFill/>
          </a:ln>
        </p:spPr>
      </p:pic>
      <p:pic>
        <p:nvPicPr>
          <p:cNvPr id="6" name="Resim 5"/>
          <p:cNvPicPr>
            <a:picLocks noChangeAspect="1"/>
          </p:cNvPicPr>
          <p:nvPr/>
        </p:nvPicPr>
        <p:blipFill>
          <a:blip r:embed="rId4"/>
          <a:stretch>
            <a:fillRect/>
          </a:stretch>
        </p:blipFill>
        <p:spPr>
          <a:xfrm>
            <a:off x="5770182" y="3400590"/>
            <a:ext cx="2427887" cy="2101576"/>
          </a:xfrm>
          <a:prstGeom prst="rect">
            <a:avLst/>
          </a:prstGeom>
        </p:spPr>
      </p:pic>
      <p:sp>
        <p:nvSpPr>
          <p:cNvPr id="7" name="Sağ Ok 6"/>
          <p:cNvSpPr/>
          <p:nvPr/>
        </p:nvSpPr>
        <p:spPr>
          <a:xfrm rot="19163929">
            <a:off x="1459644" y="4070945"/>
            <a:ext cx="630621" cy="204952"/>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1040524" y="5523333"/>
            <a:ext cx="9002110" cy="882678"/>
          </a:xfrm>
          <a:prstGeom prst="rect">
            <a:avLst/>
          </a:prstGeom>
        </p:spPr>
        <p:txBody>
          <a:bodyPr wrap="square">
            <a:spAutoFit/>
          </a:bodyPr>
          <a:lstStyle/>
          <a:p>
            <a:pPr>
              <a:lnSpc>
                <a:spcPct val="107000"/>
              </a:lnSpc>
              <a:spcAft>
                <a:spcPts val="800"/>
              </a:spcAft>
            </a:pPr>
            <a:r>
              <a:rPr lang="tr-TR" sz="2400" kern="100" dirty="0">
                <a:latin typeface="Calibri" panose="020F0502020204030204" pitchFamily="34" charset="0"/>
                <a:ea typeface="Calibri" panose="020F0502020204030204" pitchFamily="34" charset="0"/>
                <a:cs typeface="Times New Roman" panose="02020603050405020304" pitchFamily="18" charset="0"/>
              </a:rPr>
              <a:t>İşletmemizin </a:t>
            </a:r>
            <a:r>
              <a:rPr lang="tr-TR" sz="2400" kern="100" dirty="0" err="1">
                <a:latin typeface="Calibri" panose="020F0502020204030204" pitchFamily="34" charset="0"/>
                <a:ea typeface="Calibri" panose="020F0502020204030204" pitchFamily="34" charset="0"/>
                <a:cs typeface="Times New Roman" panose="02020603050405020304" pitchFamily="18" charset="0"/>
              </a:rPr>
              <a:t>biyoçeşitliliğin</a:t>
            </a:r>
            <a:r>
              <a:rPr lang="tr-TR" sz="2400" kern="100" dirty="0">
                <a:latin typeface="Calibri" panose="020F0502020204030204" pitchFamily="34" charset="0"/>
                <a:ea typeface="Calibri" panose="020F0502020204030204" pitchFamily="34" charset="0"/>
                <a:cs typeface="Times New Roman" panose="02020603050405020304" pitchFamily="18" charset="0"/>
              </a:rPr>
              <a:t> devamı için düzenlemiş olduğu ormanlık alana kuş yuvaları asma ve kıyı temizliği etkinlik görselleri </a:t>
            </a:r>
            <a:endParaRPr lang="tr-TR"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Sağ Ok 8"/>
          <p:cNvSpPr/>
          <p:nvPr/>
        </p:nvSpPr>
        <p:spPr>
          <a:xfrm rot="1189856">
            <a:off x="3559881" y="3609091"/>
            <a:ext cx="661100" cy="174355"/>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46862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t="-46000" b="-46000"/>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600" b="1" i="1" kern="100" dirty="0">
                <a:latin typeface="Calibri" panose="020F0502020204030204" pitchFamily="34" charset="0"/>
                <a:ea typeface="Calibri" panose="020F0502020204030204" pitchFamily="34" charset="0"/>
                <a:cs typeface="Times New Roman" panose="02020603050405020304" pitchFamily="18" charset="0"/>
              </a:rPr>
              <a:t>Kültürel </a:t>
            </a:r>
            <a:r>
              <a:rPr lang="tr-TR" sz="3600" b="1" i="1" kern="100" dirty="0" smtClean="0">
                <a:latin typeface="Calibri" panose="020F0502020204030204" pitchFamily="34" charset="0"/>
                <a:ea typeface="Calibri" panose="020F0502020204030204" pitchFamily="34" charset="0"/>
                <a:cs typeface="Times New Roman" panose="02020603050405020304" pitchFamily="18" charset="0"/>
              </a:rPr>
              <a:t>Çalışmalar</a:t>
            </a:r>
            <a:br>
              <a:rPr lang="tr-TR" sz="3600" b="1" i="1" kern="100" dirty="0" smtClean="0">
                <a:latin typeface="Calibri" panose="020F0502020204030204" pitchFamily="34" charset="0"/>
                <a:ea typeface="Calibri" panose="020F0502020204030204" pitchFamily="34" charset="0"/>
                <a:cs typeface="Times New Roman" panose="02020603050405020304" pitchFamily="18" charset="0"/>
              </a:rPr>
            </a:br>
            <a:r>
              <a:rPr lang="tr-TR" sz="3600" b="1" i="1" kern="100" dirty="0" smtClean="0">
                <a:latin typeface="Calibri" panose="020F0502020204030204" pitchFamily="34" charset="0"/>
                <a:ea typeface="Calibri" panose="020F0502020204030204" pitchFamily="34" charset="0"/>
                <a:cs typeface="Times New Roman" panose="02020603050405020304" pitchFamily="18" charset="0"/>
              </a:rPr>
              <a:t>Tarihi Eserlerin tanıtımı </a:t>
            </a:r>
            <a:endParaRPr lang="tr-TR" dirty="0"/>
          </a:p>
        </p:txBody>
      </p:sp>
      <p:sp>
        <p:nvSpPr>
          <p:cNvPr id="6" name="Unvan 1"/>
          <p:cNvSpPr txBox="1">
            <a:spLocks/>
          </p:cNvSpPr>
          <p:nvPr/>
        </p:nvSpPr>
        <p:spPr>
          <a:xfrm>
            <a:off x="214106" y="1429879"/>
            <a:ext cx="11977894" cy="476596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182563" fontAlgn="base"/>
            <a:r>
              <a:rPr lang="tr-TR" sz="1800" b="1" dirty="0" smtClean="0"/>
              <a:t>	</a:t>
            </a:r>
            <a:r>
              <a:rPr lang="tr-TR" sz="3200" dirty="0" smtClean="0"/>
              <a:t> </a:t>
            </a:r>
            <a:r>
              <a:rPr lang="tr-TR" sz="2800" dirty="0" smtClean="0"/>
              <a:t>Antalya, tarih boyunca Hititler, Likyalılar, </a:t>
            </a:r>
            <a:r>
              <a:rPr lang="tr-TR" sz="2800" dirty="0" err="1" smtClean="0"/>
              <a:t>Pamfilyalılar</a:t>
            </a:r>
            <a:r>
              <a:rPr lang="tr-TR" sz="2800" dirty="0" smtClean="0"/>
              <a:t>, Roma, Bizans ,Selçuklu  ve Osmanlı  gibi pek çok pek çok farklı  uygarlığa ev sahipliği yapmış olup kültürel miras açısından  son derece zengin bir  "medeniyetler kavşağıdır".      </a:t>
            </a:r>
          </a:p>
          <a:p>
            <a:pPr defTabSz="182563" fontAlgn="base"/>
            <a:r>
              <a:rPr lang="tr-TR" sz="2800" dirty="0" smtClean="0"/>
              <a:t> 	Antalya ili ve ilçeleri  doğal güzelliği yanında kültürel mirası, antik kalıntılar ve geleneksel sanatlarla dolu olup özellikle tarihi yerleri ziyaret ederek  geçmişe yolculuk yapmak, Antalya’nın ruhunu keşfetmek için harika bir fırsattır. </a:t>
            </a:r>
            <a:br>
              <a:rPr lang="tr-TR" sz="2800" dirty="0" smtClean="0"/>
            </a:br>
            <a:r>
              <a:rPr lang="tr-TR" sz="2800" dirty="0" smtClean="0"/>
              <a:t> 	Modern Saraylar Otel olarak , günümüzde de ilimizin  sahip olduğu tarihi mirasın zenginliklerini konusunda misafirlerimize ve çalışanlarımıza bilgilendirme yapılarak kültürel değerlerin tanıtılmasında  katkıda bulunmayı amaçlarız. </a:t>
            </a:r>
            <a:endParaRPr lang="tr-TR" sz="2800" dirty="0"/>
          </a:p>
        </p:txBody>
      </p:sp>
    </p:spTree>
    <p:extLst>
      <p:ext uri="{BB962C8B-B14F-4D97-AF65-F5344CB8AC3E}">
        <p14:creationId xmlns:p14="http://schemas.microsoft.com/office/powerpoint/2010/main" val="11555701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4000"/>
            <a:lum/>
          </a:blip>
          <a:srcRect/>
          <a:stretch>
            <a:fillRect l="-1000" r="-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0684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87650">
              <a:srgbClr val="CBDFF1"/>
            </a:gs>
            <a:gs pos="90000">
              <a:schemeClr val="accent5">
                <a:lumMod val="60000"/>
                <a:lumOff val="40000"/>
              </a:schemeClr>
            </a:gs>
          </a:gsLst>
          <a:lin ang="18900000" scaled="1"/>
          <a:tileRect/>
        </a:gradFill>
        <a:effectLst/>
      </p:bgPr>
    </p:bg>
    <p:spTree>
      <p:nvGrpSpPr>
        <p:cNvPr id="1" name=""/>
        <p:cNvGrpSpPr/>
        <p:nvPr/>
      </p:nvGrpSpPr>
      <p:grpSpPr>
        <a:xfrm>
          <a:off x="0" y="0"/>
          <a:ext cx="0" cy="0"/>
          <a:chOff x="0" y="0"/>
          <a:chExt cx="0" cy="0"/>
        </a:xfrm>
      </p:grpSpPr>
      <p:sp>
        <p:nvSpPr>
          <p:cNvPr id="3" name="Dikdörtgen 2"/>
          <p:cNvSpPr/>
          <p:nvPr/>
        </p:nvSpPr>
        <p:spPr>
          <a:xfrm>
            <a:off x="0" y="299618"/>
            <a:ext cx="12192000" cy="6599307"/>
          </a:xfrm>
          <a:prstGeom prst="rect">
            <a:avLst/>
          </a:prstGeom>
        </p:spPr>
        <p:txBody>
          <a:bodyPr wrap="square">
            <a:spAutoFit/>
          </a:bodyPr>
          <a:lstStyle/>
          <a:p>
            <a:pPr marR="850900">
              <a:lnSpc>
                <a:spcPct val="97000"/>
              </a:lnSpc>
              <a:spcAft>
                <a:spcPts val="0"/>
              </a:spcAft>
            </a:pPr>
            <a:r>
              <a:rPr lang="tr-TR" sz="3200" b="1" i="1" kern="100" dirty="0" smtClean="0">
                <a:latin typeface="Calibri" panose="020F0502020204030204" pitchFamily="34" charset="0"/>
                <a:ea typeface="Calibri" panose="020F0502020204030204" pitchFamily="34" charset="0"/>
                <a:cs typeface="Times New Roman" panose="02020603050405020304" pitchFamily="18" charset="0"/>
              </a:rPr>
              <a:t>        Kültürel </a:t>
            </a:r>
            <a:r>
              <a:rPr lang="tr-TR" sz="3200" b="1" i="1" kern="100" dirty="0">
                <a:latin typeface="Calibri" panose="020F0502020204030204" pitchFamily="34" charset="0"/>
                <a:ea typeface="Calibri" panose="020F0502020204030204" pitchFamily="34" charset="0"/>
                <a:cs typeface="Times New Roman" panose="02020603050405020304" pitchFamily="18" charset="0"/>
              </a:rPr>
              <a:t>Çalışmalar</a:t>
            </a:r>
            <a:endParaRPr lang="tr-TR" sz="3200" kern="100" dirty="0">
              <a:latin typeface="Calibri" panose="020F0502020204030204" pitchFamily="34" charset="0"/>
              <a:ea typeface="Calibri" panose="020F0502020204030204" pitchFamily="34" charset="0"/>
              <a:cs typeface="Times New Roman" panose="02020603050405020304" pitchFamily="18" charset="0"/>
            </a:endParaRPr>
          </a:p>
          <a:p>
            <a:pPr marL="259080" marR="170180" algn="just">
              <a:lnSpc>
                <a:spcPct val="97000"/>
              </a:lnSpc>
              <a:spcBef>
                <a:spcPts val="170"/>
              </a:spcBef>
              <a:spcAft>
                <a:spcPts val="800"/>
              </a:spcAft>
            </a:pPr>
            <a:r>
              <a:rPr lang="tr-TR" sz="2400" i="1" kern="100" dirty="0" smtClean="0">
                <a:latin typeface="Calibri" panose="020F0502020204030204" pitchFamily="34" charset="0"/>
                <a:ea typeface="Calibri" panose="020F0502020204030204" pitchFamily="34" charset="0"/>
                <a:cs typeface="Times New Roman" panose="02020603050405020304" pitchFamily="18" charset="0"/>
              </a:rPr>
              <a:t>      Modern </a:t>
            </a:r>
            <a:r>
              <a:rPr lang="tr-TR" sz="2400" i="1" kern="100" dirty="0">
                <a:latin typeface="Calibri" panose="020F0502020204030204" pitchFamily="34" charset="0"/>
                <a:ea typeface="Calibri" panose="020F0502020204030204" pitchFamily="34" charset="0"/>
                <a:cs typeface="Times New Roman" panose="02020603050405020304" pitchFamily="18" charset="0"/>
              </a:rPr>
              <a:t>Saraylar Otel olarak Antalya ve çevresi, Alanya-Manavgat ve Side bölgesini; bu bölgede bulunan kültürel mirasa, antik eserlere ve doğal güzelliklere saygı gösterir, misafirlerimizin ve çalışanlarımızı konu ile bilgilendirerek sosyal ve kültürel değerlere katkıda bulunmaya çalışırız.</a:t>
            </a:r>
            <a:endParaRPr lang="tr-TR" sz="2400" kern="100" dirty="0">
              <a:latin typeface="Calibri" panose="020F0502020204030204" pitchFamily="34" charset="0"/>
              <a:ea typeface="Calibri" panose="020F0502020204030204" pitchFamily="34" charset="0"/>
              <a:cs typeface="Times New Roman" panose="02020603050405020304" pitchFamily="18" charset="0"/>
            </a:endParaRPr>
          </a:p>
          <a:p>
            <a:pPr marL="259080" algn="just">
              <a:lnSpc>
                <a:spcPct val="107000"/>
              </a:lnSpc>
              <a:spcAft>
                <a:spcPts val="800"/>
              </a:spcAft>
            </a:pPr>
            <a:r>
              <a:rPr lang="tr-TR" sz="2400" i="1" kern="100" dirty="0">
                <a:latin typeface="Calibri" panose="020F0502020204030204" pitchFamily="34" charset="0"/>
                <a:ea typeface="Calibri" panose="020F0502020204030204" pitchFamily="34" charset="0"/>
                <a:cs typeface="Times New Roman" panose="02020603050405020304" pitchFamily="18" charset="0"/>
              </a:rPr>
              <a:t>Bunun için;</a:t>
            </a:r>
            <a:endParaRPr lang="tr-TR" sz="2400" kern="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Bef>
                <a:spcPts val="20"/>
              </a:spcBef>
              <a:spcAft>
                <a:spcPts val="0"/>
              </a:spcAft>
              <a:buFont typeface="Wingdings" panose="05000000000000000000" pitchFamily="2" charset="2"/>
              <a:buChar char=""/>
            </a:pPr>
            <a:r>
              <a:rPr lang="tr-TR" sz="2400" i="1" spc="-35" dirty="0">
                <a:latin typeface="Carlito"/>
                <a:ea typeface="Carlito"/>
                <a:cs typeface="Carlito"/>
              </a:rPr>
              <a:t>Yerel </a:t>
            </a:r>
            <a:r>
              <a:rPr lang="tr-TR" sz="2400" i="1" dirty="0">
                <a:latin typeface="Carlito"/>
                <a:ea typeface="Carlito"/>
                <a:cs typeface="Carlito"/>
              </a:rPr>
              <a:t>toplum ve topluluk örgütleri ile işbirliği içerisinde bu değerlerin korunması için faaliyetlerde</a:t>
            </a:r>
            <a:r>
              <a:rPr lang="tr-TR" sz="2400" i="1" spc="-245" dirty="0">
                <a:latin typeface="Carlito"/>
                <a:ea typeface="Carlito"/>
                <a:cs typeface="Carlito"/>
              </a:rPr>
              <a:t> </a:t>
            </a:r>
            <a:r>
              <a:rPr lang="tr-TR" sz="2400" i="1" dirty="0">
                <a:latin typeface="Carlito"/>
                <a:ea typeface="Carlito"/>
                <a:cs typeface="Carlito"/>
              </a:rPr>
              <a:t>bulunmayı hedefliyoruz.</a:t>
            </a:r>
            <a:endParaRPr lang="tr-TR" sz="2400" dirty="0">
              <a:latin typeface="Carlito"/>
              <a:ea typeface="Carlito"/>
              <a:cs typeface="Carlito"/>
            </a:endParaRPr>
          </a:p>
          <a:p>
            <a:pPr marL="342900" lvl="0" indent="-342900">
              <a:spcBef>
                <a:spcPts val="20"/>
              </a:spcBef>
              <a:spcAft>
                <a:spcPts val="0"/>
              </a:spcAft>
              <a:buFont typeface="Wingdings" panose="05000000000000000000" pitchFamily="2" charset="2"/>
              <a:buChar char=""/>
            </a:pPr>
            <a:r>
              <a:rPr lang="tr-TR" sz="2400" i="1" dirty="0">
                <a:latin typeface="Carlito"/>
                <a:ea typeface="Carlito"/>
                <a:cs typeface="Carlito"/>
              </a:rPr>
              <a:t>Kültür ve geleneklerimizin tanıtılması adına çalışmalar</a:t>
            </a:r>
            <a:r>
              <a:rPr lang="tr-TR" sz="2400" i="1" spc="30" dirty="0">
                <a:latin typeface="Carlito"/>
                <a:ea typeface="Carlito"/>
                <a:cs typeface="Carlito"/>
              </a:rPr>
              <a:t> </a:t>
            </a:r>
            <a:r>
              <a:rPr lang="tr-TR" sz="2400" i="1" spc="-15" dirty="0">
                <a:latin typeface="Carlito"/>
                <a:ea typeface="Carlito"/>
                <a:cs typeface="Carlito"/>
              </a:rPr>
              <a:t>yürütülmektedir.</a:t>
            </a:r>
            <a:endParaRPr lang="tr-TR" sz="2400" dirty="0">
              <a:latin typeface="Carlito"/>
              <a:ea typeface="Carlito"/>
              <a:cs typeface="Carlito"/>
            </a:endParaRPr>
          </a:p>
          <a:p>
            <a:pPr marL="342900" lvl="0" indent="-342900">
              <a:spcBef>
                <a:spcPts val="20"/>
              </a:spcBef>
              <a:spcAft>
                <a:spcPts val="0"/>
              </a:spcAft>
              <a:buFont typeface="Wingdings" panose="05000000000000000000" pitchFamily="2" charset="2"/>
              <a:buChar char=""/>
            </a:pPr>
            <a:r>
              <a:rPr lang="tr-TR" sz="2400" i="1" dirty="0">
                <a:latin typeface="Carlito"/>
                <a:ea typeface="Carlito"/>
                <a:cs typeface="Carlito"/>
              </a:rPr>
              <a:t>Sürdürülebilirlik eğitimlerinde personele kültürel miras ve </a:t>
            </a:r>
            <a:r>
              <a:rPr lang="tr-TR" sz="2400" i="1" spc="-15" dirty="0">
                <a:latin typeface="Carlito"/>
                <a:ea typeface="Carlito"/>
                <a:cs typeface="Carlito"/>
              </a:rPr>
              <a:t>yöre </a:t>
            </a:r>
            <a:r>
              <a:rPr lang="tr-TR" sz="2400" i="1" dirty="0">
                <a:latin typeface="Carlito"/>
                <a:ea typeface="Carlito"/>
                <a:cs typeface="Carlito"/>
              </a:rPr>
              <a:t>değerleri hakkında bilgi</a:t>
            </a:r>
            <a:r>
              <a:rPr lang="tr-TR" sz="2400" i="1" spc="80" dirty="0">
                <a:latin typeface="Carlito"/>
                <a:ea typeface="Carlito"/>
                <a:cs typeface="Carlito"/>
              </a:rPr>
              <a:t> </a:t>
            </a:r>
            <a:r>
              <a:rPr lang="tr-TR" sz="2400" i="1" spc="-20" dirty="0">
                <a:latin typeface="Carlito"/>
                <a:ea typeface="Carlito"/>
                <a:cs typeface="Carlito"/>
              </a:rPr>
              <a:t>verilmektedir.</a:t>
            </a:r>
            <a:endParaRPr lang="tr-TR" sz="2400" dirty="0">
              <a:latin typeface="Carlito"/>
              <a:ea typeface="Carlito"/>
              <a:cs typeface="Carlito"/>
            </a:endParaRPr>
          </a:p>
          <a:p>
            <a:pPr marL="342900" lvl="0" indent="-342900">
              <a:spcBef>
                <a:spcPts val="20"/>
              </a:spcBef>
              <a:spcAft>
                <a:spcPts val="0"/>
              </a:spcAft>
              <a:buFont typeface="Wingdings" panose="05000000000000000000" pitchFamily="2" charset="2"/>
              <a:buChar char=""/>
            </a:pPr>
            <a:r>
              <a:rPr lang="tr-TR" sz="2400" i="1" dirty="0">
                <a:latin typeface="Carlito"/>
                <a:ea typeface="Carlito"/>
                <a:cs typeface="Carlito"/>
              </a:rPr>
              <a:t>Kültürel mirasın ve tarihi eserlerin korunmasına maddi ve ayni destek</a:t>
            </a:r>
            <a:r>
              <a:rPr lang="tr-TR" sz="2400" i="1" spc="15" dirty="0">
                <a:latin typeface="Carlito"/>
                <a:ea typeface="Carlito"/>
                <a:cs typeface="Carlito"/>
              </a:rPr>
              <a:t> </a:t>
            </a:r>
            <a:r>
              <a:rPr lang="tr-TR" sz="2400" i="1" spc="-20" dirty="0">
                <a:latin typeface="Carlito"/>
                <a:ea typeface="Carlito"/>
                <a:cs typeface="Carlito"/>
              </a:rPr>
              <a:t>verilmektedir.</a:t>
            </a:r>
            <a:endParaRPr lang="tr-TR" sz="2400" dirty="0">
              <a:latin typeface="Carlito"/>
              <a:ea typeface="Carlito"/>
              <a:cs typeface="Carlito"/>
            </a:endParaRPr>
          </a:p>
          <a:p>
            <a:pPr marL="342900" lvl="0" indent="-342900">
              <a:spcBef>
                <a:spcPts val="20"/>
              </a:spcBef>
              <a:spcAft>
                <a:spcPts val="0"/>
              </a:spcAft>
              <a:buFont typeface="Wingdings" panose="05000000000000000000" pitchFamily="2" charset="2"/>
              <a:buChar char=""/>
            </a:pPr>
            <a:r>
              <a:rPr lang="tr-TR" sz="2400" i="1" spc="-45" dirty="0">
                <a:latin typeface="Carlito"/>
                <a:ea typeface="Carlito"/>
                <a:cs typeface="Carlito"/>
              </a:rPr>
              <a:t>Yöre </a:t>
            </a:r>
            <a:r>
              <a:rPr lang="tr-TR" sz="2400" i="1" dirty="0">
                <a:latin typeface="Carlito"/>
                <a:ea typeface="Carlito"/>
                <a:cs typeface="Carlito"/>
              </a:rPr>
              <a:t>halkının hassasiyetleri </a:t>
            </a:r>
            <a:r>
              <a:rPr lang="tr-TR" sz="2400" i="1" spc="-15" dirty="0">
                <a:latin typeface="Carlito"/>
                <a:ea typeface="Carlito"/>
                <a:cs typeface="Carlito"/>
              </a:rPr>
              <a:t>dikkate </a:t>
            </a:r>
            <a:r>
              <a:rPr lang="tr-TR" sz="2400" i="1" dirty="0">
                <a:latin typeface="Carlito"/>
                <a:ea typeface="Carlito"/>
                <a:cs typeface="Carlito"/>
              </a:rPr>
              <a:t>alınmaktadır ve gelen misafirlere yönlendirmelerde</a:t>
            </a:r>
            <a:r>
              <a:rPr lang="tr-TR" sz="2400" i="1" spc="65" dirty="0">
                <a:latin typeface="Carlito"/>
                <a:ea typeface="Carlito"/>
                <a:cs typeface="Carlito"/>
              </a:rPr>
              <a:t> </a:t>
            </a:r>
            <a:r>
              <a:rPr lang="tr-TR" sz="2400" i="1" spc="-20" dirty="0">
                <a:latin typeface="Carlito"/>
                <a:ea typeface="Carlito"/>
                <a:cs typeface="Carlito"/>
              </a:rPr>
              <a:t>bulunulmaktadır.</a:t>
            </a:r>
            <a:endParaRPr lang="tr-TR" sz="2400" dirty="0">
              <a:latin typeface="Carlito"/>
              <a:ea typeface="Carlito"/>
              <a:cs typeface="Carlito"/>
            </a:endParaRPr>
          </a:p>
          <a:p>
            <a:pPr marL="342900" indent="-342900">
              <a:spcBef>
                <a:spcPts val="20"/>
              </a:spcBef>
              <a:buFont typeface="Wingdings" panose="05000000000000000000" pitchFamily="2" charset="2"/>
              <a:buChar char=""/>
            </a:pPr>
            <a:r>
              <a:rPr lang="tr-TR" sz="2400" i="1" dirty="0">
                <a:latin typeface="Carlito"/>
                <a:ea typeface="Carlito"/>
                <a:cs typeface="Carlito"/>
              </a:rPr>
              <a:t>Misafirlerimize turistik amaçlı gezilerde </a:t>
            </a:r>
            <a:r>
              <a:rPr lang="tr-TR" sz="2400" i="1" spc="-15" dirty="0">
                <a:latin typeface="Carlito"/>
                <a:ea typeface="Carlito"/>
                <a:cs typeface="Carlito"/>
              </a:rPr>
              <a:t>yöre </a:t>
            </a:r>
            <a:r>
              <a:rPr lang="tr-TR" sz="2400" i="1" dirty="0">
                <a:latin typeface="Carlito"/>
                <a:ea typeface="Carlito"/>
                <a:cs typeface="Carlito"/>
              </a:rPr>
              <a:t>halkının gelenek ve göreneklerini, dini değerler hakkında bilgi</a:t>
            </a:r>
            <a:r>
              <a:rPr lang="tr-TR" sz="2400" i="1" spc="-210" dirty="0">
                <a:latin typeface="Carlito"/>
                <a:ea typeface="Carlito"/>
                <a:cs typeface="Carlito"/>
              </a:rPr>
              <a:t> </a:t>
            </a:r>
            <a:r>
              <a:rPr lang="tr-TR" sz="2400" i="1" dirty="0">
                <a:latin typeface="Carlito"/>
                <a:ea typeface="Carlito"/>
                <a:cs typeface="Carlito"/>
              </a:rPr>
              <a:t>ve yönlendirmelerde</a:t>
            </a:r>
            <a:r>
              <a:rPr lang="tr-TR" sz="2400" i="1" spc="20" dirty="0">
                <a:latin typeface="Carlito"/>
                <a:ea typeface="Carlito"/>
                <a:cs typeface="Carlito"/>
              </a:rPr>
              <a:t> </a:t>
            </a:r>
            <a:r>
              <a:rPr lang="tr-TR" sz="2400" i="1" spc="-20" dirty="0" smtClean="0">
                <a:latin typeface="Carlito"/>
                <a:ea typeface="Carlito"/>
                <a:cs typeface="Carlito"/>
              </a:rPr>
              <a:t>bulunulmaktadır</a:t>
            </a:r>
            <a:endParaRPr lang="tr-TR" sz="2400" dirty="0">
              <a:latin typeface="Carlito"/>
              <a:ea typeface="Carlito"/>
              <a:cs typeface="Carlito"/>
            </a:endParaRPr>
          </a:p>
          <a:p>
            <a:pPr marL="342900" lvl="0" indent="-342900">
              <a:spcBef>
                <a:spcPts val="20"/>
              </a:spcBef>
              <a:spcAft>
                <a:spcPts val="0"/>
              </a:spcAft>
              <a:buFont typeface="Wingdings" panose="05000000000000000000" pitchFamily="2" charset="2"/>
              <a:buChar char=""/>
            </a:pPr>
            <a:endParaRPr lang="tr-TR" sz="1600" dirty="0">
              <a:effectLst/>
              <a:latin typeface="Carlito"/>
              <a:ea typeface="Carlito"/>
              <a:cs typeface="Carlito"/>
            </a:endParaRPr>
          </a:p>
        </p:txBody>
      </p:sp>
    </p:spTree>
    <p:extLst>
      <p:ext uri="{BB962C8B-B14F-4D97-AF65-F5344CB8AC3E}">
        <p14:creationId xmlns:p14="http://schemas.microsoft.com/office/powerpoint/2010/main" val="3377939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9000"/>
            <a:lum/>
          </a:blip>
          <a:srcRect/>
          <a:stretch>
            <a:fillRect/>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0" y="488731"/>
            <a:ext cx="10530840" cy="2147789"/>
          </a:xfrm>
        </p:spPr>
        <p:txBody>
          <a:bodyPr>
            <a:normAutofit fontScale="90000"/>
          </a:bodyPr>
          <a:lstStyle/>
          <a:p>
            <a:r>
              <a:rPr lang="tr-TR" dirty="0" smtClean="0"/>
              <a:t>  </a:t>
            </a:r>
            <a:r>
              <a:rPr lang="tr-TR" sz="3100" dirty="0" smtClean="0"/>
              <a:t>  </a:t>
            </a:r>
            <a:r>
              <a:rPr lang="tr-TR" sz="3100" b="1" dirty="0" smtClean="0"/>
              <a:t>Geçmişin izlerini keşfetmek, kültürel mirasın derinliklerine inmek isteyenler için  vazgeçilmez bir durak olan Antalya ilinin antik harikalarını saymakla bitmeyecek kadar çok  olup tesisimize yakın olan kültürel geçmişe ışık tutan tarihi ve doğal güzelliklerin bazıları şunlardır. </a:t>
            </a:r>
            <a:endParaRPr lang="tr-TR" sz="3100" b="1" dirty="0"/>
          </a:p>
        </p:txBody>
      </p:sp>
      <p:sp>
        <p:nvSpPr>
          <p:cNvPr id="4" name="Dikdörtgen 3"/>
          <p:cNvSpPr/>
          <p:nvPr/>
        </p:nvSpPr>
        <p:spPr>
          <a:xfrm>
            <a:off x="885496" y="0"/>
            <a:ext cx="4735784" cy="646331"/>
          </a:xfrm>
          <a:prstGeom prst="rect">
            <a:avLst/>
          </a:prstGeom>
        </p:spPr>
        <p:txBody>
          <a:bodyPr wrap="none">
            <a:spAutoFit/>
          </a:bodyPr>
          <a:lstStyle/>
          <a:p>
            <a:r>
              <a:rPr lang="tr-TR" sz="3600" b="1" i="1" kern="100" dirty="0">
                <a:solidFill>
                  <a:prstClr val="black"/>
                </a:solidFill>
                <a:latin typeface="Calibri" panose="020F0502020204030204" pitchFamily="34" charset="0"/>
                <a:ea typeface="Calibri" panose="020F0502020204030204" pitchFamily="34" charset="0"/>
                <a:cs typeface="Times New Roman" panose="02020603050405020304" pitchFamily="18" charset="0"/>
              </a:rPr>
              <a:t>Tarihi Eserlerin tanıtımı </a:t>
            </a:r>
            <a:endParaRPr lang="tr-TR" dirty="0"/>
          </a:p>
        </p:txBody>
      </p:sp>
      <p:pic>
        <p:nvPicPr>
          <p:cNvPr id="5" name="Resim 4"/>
          <p:cNvPicPr>
            <a:picLocks noChangeAspect="1"/>
          </p:cNvPicPr>
          <p:nvPr/>
        </p:nvPicPr>
        <p:blipFill>
          <a:blip r:embed="rId3"/>
          <a:stretch>
            <a:fillRect/>
          </a:stretch>
        </p:blipFill>
        <p:spPr>
          <a:xfrm>
            <a:off x="8997495" y="5250974"/>
            <a:ext cx="3207396" cy="1479989"/>
          </a:xfrm>
          <a:prstGeom prst="rect">
            <a:avLst/>
          </a:prstGeom>
        </p:spPr>
      </p:pic>
      <p:sp>
        <p:nvSpPr>
          <p:cNvPr id="6" name="Dikdörtgen 5"/>
          <p:cNvSpPr/>
          <p:nvPr/>
        </p:nvSpPr>
        <p:spPr>
          <a:xfrm>
            <a:off x="0" y="4121836"/>
            <a:ext cx="9159766" cy="3231654"/>
          </a:xfrm>
          <a:prstGeom prst="rect">
            <a:avLst/>
          </a:prstGeom>
        </p:spPr>
        <p:txBody>
          <a:bodyPr wrap="square">
            <a:spAutoFit/>
          </a:bodyPr>
          <a:lstStyle/>
          <a:p>
            <a:r>
              <a:rPr lang="tr-TR" sz="2000" b="1" dirty="0">
                <a:solidFill>
                  <a:srgbClr val="002060"/>
                </a:solidFill>
                <a:latin typeface="Google Sans"/>
              </a:rPr>
              <a:t>Alanya Kalesi</a:t>
            </a:r>
            <a:r>
              <a:rPr lang="tr-TR" sz="2000" b="1" dirty="0" smtClean="0">
                <a:solidFill>
                  <a:srgbClr val="1F1F1F"/>
                </a:solidFill>
                <a:latin typeface="Google Sans"/>
              </a:rPr>
              <a:t>, </a:t>
            </a:r>
            <a:r>
              <a:rPr lang="tr-TR" sz="2000" b="1" dirty="0">
                <a:latin typeface="Garamond" panose="02020404030301010803" pitchFamily="18" charset="0"/>
              </a:rPr>
              <a:t>Alanya'nın simgelerinden biri olan </a:t>
            </a:r>
            <a:r>
              <a:rPr lang="tr-TR" sz="2000" b="1" dirty="0" smtClean="0">
                <a:latin typeface="Garamond" panose="02020404030301010803" pitchFamily="18" charset="0"/>
              </a:rPr>
              <a:t>kale </a:t>
            </a:r>
            <a:r>
              <a:rPr lang="tr-TR" sz="2000" b="1" dirty="0">
                <a:latin typeface="Garamond" panose="02020404030301010803" pitchFamily="18" charset="0"/>
              </a:rPr>
              <a:t>d</a:t>
            </a:r>
            <a:r>
              <a:rPr lang="tr-TR" sz="2000" b="1" dirty="0" smtClean="0">
                <a:latin typeface="Garamond" panose="02020404030301010803" pitchFamily="18" charset="0"/>
              </a:rPr>
              <a:t>enizden </a:t>
            </a:r>
            <a:r>
              <a:rPr lang="tr-TR" sz="2000" b="1" dirty="0">
                <a:latin typeface="Garamond" panose="02020404030301010803" pitchFamily="18" charset="0"/>
              </a:rPr>
              <a:t>yaklaşık olarak 250 metre kadar yükselen bir yarımada üzerinde bulunmaktadır. Surlarının uzunluğu toplam olarak 6,5 kilometredir. Eski dönemlerde </a:t>
            </a:r>
            <a:r>
              <a:rPr lang="tr-TR" sz="2000" b="1" dirty="0" err="1">
                <a:latin typeface="Garamond" panose="02020404030301010803" pitchFamily="18" charset="0"/>
              </a:rPr>
              <a:t>Kandeleri</a:t>
            </a:r>
            <a:r>
              <a:rPr lang="tr-TR" sz="2000" b="1" dirty="0">
                <a:latin typeface="Garamond" panose="02020404030301010803" pitchFamily="18" charset="0"/>
              </a:rPr>
              <a:t> olarak adlandırılan Alanya yerleşimine kale Helenistik dönemde inşa </a:t>
            </a:r>
            <a:r>
              <a:rPr lang="tr-TR" sz="2000" b="1" dirty="0" smtClean="0">
                <a:latin typeface="Garamond" panose="02020404030301010803" pitchFamily="18" charset="0"/>
              </a:rPr>
              <a:t>edilmiştir.</a:t>
            </a:r>
          </a:p>
          <a:p>
            <a:r>
              <a:rPr lang="tr-TR" sz="2000" b="1" dirty="0" smtClean="0">
                <a:solidFill>
                  <a:srgbClr val="002060"/>
                </a:solidFill>
              </a:rPr>
              <a:t>Kızıl Kule</a:t>
            </a:r>
            <a:r>
              <a:rPr lang="tr-TR" sz="2000" b="1" dirty="0">
                <a:solidFill>
                  <a:srgbClr val="002060"/>
                </a:solidFill>
              </a:rPr>
              <a:t> </a:t>
            </a:r>
            <a:r>
              <a:rPr lang="tr-TR" sz="2000" b="1" dirty="0" smtClean="0">
                <a:solidFill>
                  <a:srgbClr val="002060"/>
                </a:solidFill>
              </a:rPr>
              <a:t>ve  Tersane , </a:t>
            </a:r>
            <a:r>
              <a:rPr lang="tr-TR" sz="2200" b="1" dirty="0" smtClean="0">
                <a:latin typeface="Calibri Light" panose="020F0302020204030204" pitchFamily="34" charset="0"/>
                <a:cs typeface="Calibri Light" panose="020F0302020204030204" pitchFamily="34" charset="0"/>
              </a:rPr>
              <a:t>1226 </a:t>
            </a:r>
            <a:r>
              <a:rPr lang="tr-TR" sz="2200" b="1" dirty="0">
                <a:latin typeface="Calibri Light" panose="020F0302020204030204" pitchFamily="34" charset="0"/>
                <a:cs typeface="Calibri Light" panose="020F0302020204030204" pitchFamily="34" charset="0"/>
              </a:rPr>
              <a:t>yılında Anadolu Selçuklu Sultanı </a:t>
            </a:r>
            <a:r>
              <a:rPr lang="tr-TR" sz="2200" b="1" dirty="0" err="1">
                <a:latin typeface="Calibri Light" panose="020F0302020204030204" pitchFamily="34" charset="0"/>
                <a:cs typeface="Calibri Light" panose="020F0302020204030204" pitchFamily="34" charset="0"/>
              </a:rPr>
              <a:t>Alaaddin</a:t>
            </a:r>
            <a:r>
              <a:rPr lang="tr-TR" sz="2200" b="1" dirty="0">
                <a:latin typeface="Calibri Light" panose="020F0302020204030204" pitchFamily="34" charset="0"/>
                <a:cs typeface="Calibri Light" panose="020F0302020204030204" pitchFamily="34" charset="0"/>
              </a:rPr>
              <a:t> Keykubad </a:t>
            </a:r>
            <a:r>
              <a:rPr lang="tr-TR" sz="2200" b="1" dirty="0" smtClean="0">
                <a:latin typeface="Calibri Light" panose="020F0302020204030204" pitchFamily="34" charset="0"/>
                <a:cs typeface="Calibri Light" panose="020F0302020204030204" pitchFamily="34" charset="0"/>
              </a:rPr>
              <a:t>tarafından   </a:t>
            </a:r>
            <a:r>
              <a:rPr lang="tr-TR" sz="2200" b="1" dirty="0">
                <a:latin typeface="Calibri Light" panose="020F0302020204030204" pitchFamily="34" charset="0"/>
                <a:cs typeface="Calibri Light" panose="020F0302020204030204" pitchFamily="34" charset="0"/>
              </a:rPr>
              <a:t>denizden gelebilecek tehlikelere karşı korumak </a:t>
            </a:r>
            <a:r>
              <a:rPr lang="tr-TR" sz="2200" b="1" dirty="0" smtClean="0">
                <a:latin typeface="Calibri Light" panose="020F0302020204030204" pitchFamily="34" charset="0"/>
                <a:cs typeface="Calibri Light" panose="020F0302020204030204" pitchFamily="34" charset="0"/>
              </a:rPr>
              <a:t>amacıyla, </a:t>
            </a:r>
            <a:r>
              <a:rPr lang="tr-TR" sz="2200" b="1" dirty="0">
                <a:latin typeface="Calibri Light" panose="020F0302020204030204" pitchFamily="34" charset="0"/>
                <a:cs typeface="Calibri Light" panose="020F0302020204030204" pitchFamily="34" charset="0"/>
              </a:rPr>
              <a:t>Halepli Ebu Ali’ye </a:t>
            </a:r>
            <a:r>
              <a:rPr lang="tr-TR" sz="2200" b="1" dirty="0" smtClean="0">
                <a:latin typeface="Calibri Light" panose="020F0302020204030204" pitchFamily="34" charset="0"/>
                <a:cs typeface="Calibri Light" panose="020F0302020204030204" pitchFamily="34" charset="0"/>
              </a:rPr>
              <a:t>yaptırıldığı kaynaklarda  yazmaktadır.</a:t>
            </a:r>
            <a:r>
              <a:rPr lang="tr-TR" sz="2200" b="1" dirty="0">
                <a:latin typeface="Calibri Light" panose="020F0302020204030204" pitchFamily="34" charset="0"/>
                <a:cs typeface="Calibri Light" panose="020F0302020204030204" pitchFamily="34" charset="0"/>
              </a:rPr>
              <a:t>  </a:t>
            </a:r>
            <a:r>
              <a:rPr lang="tr-TR" sz="2200" b="1" dirty="0" smtClean="0">
                <a:latin typeface="Calibri Light" panose="020F0302020204030204" pitchFamily="34" charset="0"/>
                <a:cs typeface="Calibri Light" panose="020F0302020204030204" pitchFamily="34" charset="0"/>
              </a:rPr>
              <a:t>İsmini temel </a:t>
            </a:r>
            <a:r>
              <a:rPr lang="tr-TR" sz="2200" b="1" dirty="0">
                <a:latin typeface="Calibri Light" panose="020F0302020204030204" pitchFamily="34" charset="0"/>
                <a:cs typeface="Calibri Light" panose="020F0302020204030204" pitchFamily="34" charset="0"/>
              </a:rPr>
              <a:t>inşa malzemesi olan kırmızı tuğlalarından </a:t>
            </a:r>
            <a:r>
              <a:rPr lang="tr-TR" sz="2200" b="1" dirty="0" smtClean="0">
                <a:latin typeface="Calibri Light" panose="020F0302020204030204" pitchFamily="34" charset="0"/>
                <a:cs typeface="Calibri Light" panose="020F0302020204030204" pitchFamily="34" charset="0"/>
              </a:rPr>
              <a:t>almıştır.</a:t>
            </a:r>
          </a:p>
          <a:p>
            <a:endParaRPr lang="tr-TR" dirty="0"/>
          </a:p>
          <a:p>
            <a:endParaRPr lang="tr-TR" dirty="0"/>
          </a:p>
        </p:txBody>
      </p:sp>
      <p:sp>
        <p:nvSpPr>
          <p:cNvPr id="8" name="Unvan 1"/>
          <p:cNvSpPr txBox="1">
            <a:spLocks/>
          </p:cNvSpPr>
          <p:nvPr/>
        </p:nvSpPr>
        <p:spPr>
          <a:xfrm>
            <a:off x="8984604" y="6477658"/>
            <a:ext cx="3497678" cy="38914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tr-TR" sz="2000" b="1" i="1" dirty="0" smtClean="0">
                <a:solidFill>
                  <a:srgbClr val="002060"/>
                </a:solidFill>
              </a:rPr>
              <a:t>Alanya kalesi, </a:t>
            </a:r>
            <a:r>
              <a:rPr lang="tr-TR" sz="2000" b="1" i="1" dirty="0" err="1" smtClean="0">
                <a:solidFill>
                  <a:srgbClr val="002060"/>
                </a:solidFill>
              </a:rPr>
              <a:t>Kızılkule</a:t>
            </a:r>
            <a:r>
              <a:rPr lang="tr-TR" sz="2000" b="1" i="1" dirty="0" smtClean="0">
                <a:solidFill>
                  <a:srgbClr val="002060"/>
                </a:solidFill>
              </a:rPr>
              <a:t>, Tersane </a:t>
            </a:r>
            <a:endParaRPr lang="tr-TR" sz="2000" b="1" i="1" dirty="0">
              <a:solidFill>
                <a:srgbClr val="002060"/>
              </a:solidFill>
            </a:endParaRPr>
          </a:p>
        </p:txBody>
      </p:sp>
    </p:spTree>
    <p:extLst>
      <p:ext uri="{BB962C8B-B14F-4D97-AF65-F5344CB8AC3E}">
        <p14:creationId xmlns:p14="http://schemas.microsoft.com/office/powerpoint/2010/main" val="1679880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87650">
              <a:srgbClr val="CBDFF1"/>
            </a:gs>
            <a:gs pos="92000">
              <a:schemeClr val="accent5">
                <a:lumMod val="60000"/>
                <a:lumOff val="40000"/>
              </a:schemeClr>
            </a:gs>
            <a:gs pos="12000">
              <a:schemeClr val="accent5">
                <a:lumMod val="75000"/>
              </a:schemeClr>
            </a:gs>
            <a:gs pos="71000">
              <a:schemeClr val="accent1">
                <a:lumMod val="45000"/>
                <a:lumOff val="55000"/>
              </a:schemeClr>
            </a:gs>
            <a:gs pos="91000">
              <a:schemeClr val="accent1">
                <a:lumMod val="30000"/>
                <a:lumOff val="70000"/>
              </a:schemeClr>
            </a:gs>
          </a:gsLst>
          <a:lin ang="18900000" scaled="1"/>
          <a:tileRect/>
        </a:gradFill>
        <a:effectLst/>
      </p:bgPr>
    </p:bg>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366345" y="1189913"/>
            <a:ext cx="9144000" cy="2420389"/>
          </a:xfrm>
        </p:spPr>
        <p:txBody>
          <a:bodyPr>
            <a:normAutofit fontScale="85000" lnSpcReduction="20000"/>
          </a:bodyPr>
          <a:lstStyle/>
          <a:p>
            <a:r>
              <a:rPr lang="tr-TR" sz="4800" b="1" dirty="0"/>
              <a:t>KALİTE POLİTİKAMIZ</a:t>
            </a:r>
            <a:endParaRPr lang="tr-TR" sz="4800" dirty="0"/>
          </a:p>
          <a:p>
            <a:r>
              <a:rPr lang="tr-TR" dirty="0"/>
              <a:t>    </a:t>
            </a:r>
            <a:r>
              <a:rPr lang="tr-TR" sz="2800" dirty="0"/>
              <a:t>Modern Saraylar </a:t>
            </a:r>
            <a:r>
              <a:rPr lang="tr-TR" sz="2800" dirty="0" smtClean="0"/>
              <a:t>Hotel </a:t>
            </a:r>
            <a:r>
              <a:rPr lang="tr-TR" sz="2800" dirty="0"/>
              <a:t>olarak sunduğumuz otelcilik hizmeti ile turizm sektörünün gelişmesine katkıda bulunmayı hedefleyen kurumumuz;  tüm çalışanlarımızın katılımı ile ulusal ve uluslararası standartlarda yönetim sistemimizi kurmak ve uygulamak, misafir memnuniyetinden ödün vermemek ana hedefizdir. </a:t>
            </a:r>
            <a:endParaRPr lang="tr-TR" sz="2800" dirty="0" smtClean="0"/>
          </a:p>
          <a:p>
            <a:r>
              <a:rPr lang="tr-TR" sz="2800" dirty="0" smtClean="0"/>
              <a:t>Hedeflerimiz </a:t>
            </a:r>
            <a:r>
              <a:rPr lang="tr-TR" sz="2800" dirty="0"/>
              <a:t>doğrultusunda;</a:t>
            </a:r>
          </a:p>
          <a:p>
            <a:endParaRPr lang="tr-TR" dirty="0"/>
          </a:p>
        </p:txBody>
      </p:sp>
    </p:spTree>
    <p:extLst>
      <p:ext uri="{BB962C8B-B14F-4D97-AF65-F5344CB8AC3E}">
        <p14:creationId xmlns:p14="http://schemas.microsoft.com/office/powerpoint/2010/main" val="3391212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9000"/>
            <a:lum/>
          </a:blip>
          <a:srcRect/>
          <a:stretch>
            <a:fillRect t="-9000" b="-9000"/>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426720" y="255332"/>
            <a:ext cx="6934200" cy="4418043"/>
          </a:xfrm>
        </p:spPr>
        <p:txBody>
          <a:bodyPr>
            <a:normAutofit fontScale="90000"/>
          </a:bodyPr>
          <a:lstStyle/>
          <a:p>
            <a:r>
              <a:rPr lang="tr-TR" dirty="0" smtClean="0">
                <a:solidFill>
                  <a:srgbClr val="002060"/>
                </a:solidFill>
              </a:rPr>
              <a:t> </a:t>
            </a:r>
            <a:r>
              <a:rPr lang="tr-TR" b="1" dirty="0">
                <a:solidFill>
                  <a:srgbClr val="002060"/>
                </a:solidFill>
              </a:rPr>
              <a:t>Side Antik </a:t>
            </a:r>
            <a:r>
              <a:rPr lang="tr-TR" b="1" dirty="0" smtClean="0">
                <a:solidFill>
                  <a:srgbClr val="002060"/>
                </a:solidFill>
              </a:rPr>
              <a:t>Kent</a:t>
            </a:r>
            <a:r>
              <a:rPr lang="tr-TR" b="1" dirty="0" smtClean="0"/>
              <a:t/>
            </a:r>
            <a:br>
              <a:rPr lang="tr-TR" b="1" dirty="0" smtClean="0"/>
            </a:br>
            <a:r>
              <a:rPr lang="tr-TR" dirty="0" smtClean="0"/>
              <a:t>Antik </a:t>
            </a:r>
            <a:r>
              <a:rPr lang="tr-TR" dirty="0"/>
              <a:t>dönemde </a:t>
            </a:r>
            <a:r>
              <a:rPr lang="tr-TR" b="1" dirty="0" err="1"/>
              <a:t>Pamfilya</a:t>
            </a:r>
            <a:r>
              <a:rPr lang="tr-TR" dirty="0" smtClean="0"/>
              <a:t>’ </a:t>
            </a:r>
            <a:r>
              <a:rPr lang="tr-TR" dirty="0" err="1" smtClean="0"/>
              <a:t>nın</a:t>
            </a:r>
            <a:r>
              <a:rPr lang="tr-TR" dirty="0" smtClean="0"/>
              <a:t> </a:t>
            </a:r>
            <a:r>
              <a:rPr lang="tr-TR" dirty="0"/>
              <a:t>en önemli liman kenti olan </a:t>
            </a:r>
            <a:r>
              <a:rPr lang="tr-TR" dirty="0" smtClean="0"/>
              <a:t>Side , Manavgat’ın </a:t>
            </a:r>
            <a:r>
              <a:rPr lang="tr-TR" dirty="0"/>
              <a:t>7 km güneybatısında bulunan 350-400 m genişliğinde bir yarımada üzerinde kurulmuştur</a:t>
            </a:r>
            <a:r>
              <a:rPr lang="tr-TR" dirty="0" smtClean="0"/>
              <a:t>. Antik </a:t>
            </a:r>
            <a:r>
              <a:rPr lang="tr-TR" dirty="0"/>
              <a:t>bir hamam binası (Agora Hamamı) içinde yer alan </a:t>
            </a:r>
            <a:r>
              <a:rPr lang="tr-TR" b="1" dirty="0">
                <a:hlinkClick r:id="rId3"/>
              </a:rPr>
              <a:t>Side Müzesi</a:t>
            </a:r>
            <a:r>
              <a:rPr lang="tr-TR" dirty="0"/>
              <a:t>’nde, büyük bölümü kentte yapılan kazılardan çıkarılan; Helenistik, Roma ve Bizans dönemlerine ait eserler sergilenmektedir. </a:t>
            </a:r>
            <a:r>
              <a:rPr lang="tr-TR" dirty="0" smtClean="0"/>
              <a:t/>
            </a:r>
            <a:br>
              <a:rPr lang="tr-TR" dirty="0" smtClean="0"/>
            </a:br>
            <a:endParaRPr lang="tr-TR" dirty="0"/>
          </a:p>
        </p:txBody>
      </p:sp>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9519" y="255332"/>
            <a:ext cx="4251960" cy="3406795"/>
          </a:xfrm>
          <a:prstGeom prst="rect">
            <a:avLst/>
          </a:prstGeom>
        </p:spPr>
      </p:pic>
      <p:sp>
        <p:nvSpPr>
          <p:cNvPr id="4" name="Unvan 1"/>
          <p:cNvSpPr txBox="1">
            <a:spLocks/>
          </p:cNvSpPr>
          <p:nvPr/>
        </p:nvSpPr>
        <p:spPr>
          <a:xfrm>
            <a:off x="579119" y="4996312"/>
            <a:ext cx="7208519" cy="1325563"/>
          </a:xfrm>
          <a:prstGeom prst="rect">
            <a:avLst/>
          </a:prstGeom>
        </p:spPr>
        <p:txBody>
          <a:bodyPr vert="horz" lIns="91440" tIns="45720" rIns="91440" bIns="45720" rtlCol="0" anchor="ctr">
            <a:normAutofit fontScale="900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tr-TR" dirty="0" smtClean="0"/>
              <a:t>     Side’nin görülmeye değer en görkemli yapısı, üç katlı sahne binası ve bezemeleriyle hayranlık uyandıran Side Antik Tiyatrosu'dur.</a:t>
            </a:r>
            <a:endParaRPr lang="tr-TR" dirty="0"/>
          </a:p>
        </p:txBody>
      </p:sp>
      <p:pic>
        <p:nvPicPr>
          <p:cNvPr id="6" name="Resim 5"/>
          <p:cNvPicPr>
            <a:picLocks noChangeAspect="1"/>
          </p:cNvPicPr>
          <p:nvPr/>
        </p:nvPicPr>
        <p:blipFill rotWithShape="1">
          <a:blip r:embed="rId5">
            <a:extLst>
              <a:ext uri="{28A0092B-C50C-407E-A947-70E740481C1C}">
                <a14:useLocalDpi xmlns:a14="http://schemas.microsoft.com/office/drawing/2010/main" val="0"/>
              </a:ext>
            </a:extLst>
          </a:blip>
          <a:srcRect l="4654" r="18546" b="4395"/>
          <a:stretch/>
        </p:blipFill>
        <p:spPr>
          <a:xfrm>
            <a:off x="8339960" y="4838657"/>
            <a:ext cx="3720134" cy="1861688"/>
          </a:xfrm>
          <a:prstGeom prst="rect">
            <a:avLst/>
          </a:prstGeom>
        </p:spPr>
      </p:pic>
      <p:sp>
        <p:nvSpPr>
          <p:cNvPr id="7" name="Dikdörtgen 6"/>
          <p:cNvSpPr/>
          <p:nvPr/>
        </p:nvSpPr>
        <p:spPr>
          <a:xfrm rot="10800000" flipV="1">
            <a:off x="7787638" y="3246400"/>
            <a:ext cx="4067503" cy="1477328"/>
          </a:xfrm>
          <a:prstGeom prst="rect">
            <a:avLst/>
          </a:prstGeom>
        </p:spPr>
        <p:txBody>
          <a:bodyPr wrap="square">
            <a:spAutoFit/>
          </a:bodyPr>
          <a:lstStyle/>
          <a:p>
            <a:endParaRPr lang="tr-TR" dirty="0" smtClean="0"/>
          </a:p>
          <a:p>
            <a:r>
              <a:rPr lang="tr-TR" b="1" dirty="0" err="1" smtClean="0"/>
              <a:t>Apollon</a:t>
            </a:r>
            <a:r>
              <a:rPr lang="tr-TR" b="1" dirty="0" smtClean="0"/>
              <a:t>  Tapınağı </a:t>
            </a:r>
          </a:p>
          <a:p>
            <a:r>
              <a:rPr lang="tr-TR" b="1" dirty="0" smtClean="0"/>
              <a:t>MS </a:t>
            </a:r>
            <a:r>
              <a:rPr lang="tr-TR" b="1" dirty="0"/>
              <a:t>150 civarında Roma döneminde inşa </a:t>
            </a:r>
            <a:r>
              <a:rPr lang="tr-TR" b="1" dirty="0" smtClean="0"/>
              <a:t>edilmiş,</a:t>
            </a:r>
            <a:r>
              <a:rPr lang="tr-TR" b="1" dirty="0"/>
              <a:t> ışık, müzik ve sanat tanrısı </a:t>
            </a:r>
            <a:r>
              <a:rPr lang="tr-TR" b="1" dirty="0" err="1"/>
              <a:t>Apollon'a</a:t>
            </a:r>
            <a:r>
              <a:rPr lang="tr-TR" b="1" dirty="0"/>
              <a:t> adanmış görkemli bir yapıdır</a:t>
            </a:r>
          </a:p>
        </p:txBody>
      </p:sp>
    </p:spTree>
    <p:extLst>
      <p:ext uri="{BB962C8B-B14F-4D97-AF65-F5344CB8AC3E}">
        <p14:creationId xmlns:p14="http://schemas.microsoft.com/office/powerpoint/2010/main" val="160133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2000"/>
            <a:lum/>
          </a:blip>
          <a:srcRect/>
          <a:stretch>
            <a:fillRect l="-3000" r="-3000"/>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12394" y="299544"/>
            <a:ext cx="5279413" cy="6333527"/>
          </a:xfrm>
        </p:spPr>
        <p:txBody>
          <a:bodyPr>
            <a:normAutofit fontScale="90000"/>
          </a:bodyPr>
          <a:lstStyle/>
          <a:p>
            <a:r>
              <a:rPr lang="tr-TR" sz="4400" b="1" dirty="0" smtClean="0">
                <a:solidFill>
                  <a:srgbClr val="002060"/>
                </a:solidFill>
              </a:rPr>
              <a:t>Ormana </a:t>
            </a:r>
            <a:r>
              <a:rPr lang="tr-TR" sz="4400" b="1" dirty="0">
                <a:solidFill>
                  <a:srgbClr val="002060"/>
                </a:solidFill>
              </a:rPr>
              <a:t>Düğmeli </a:t>
            </a:r>
            <a:r>
              <a:rPr lang="tr-TR" sz="4400" b="1" dirty="0" smtClean="0">
                <a:solidFill>
                  <a:srgbClr val="002060"/>
                </a:solidFill>
              </a:rPr>
              <a:t>Evler</a:t>
            </a:r>
            <a:r>
              <a:rPr lang="tr-TR" sz="3600" b="1" dirty="0" smtClean="0">
                <a:solidFill>
                  <a:srgbClr val="002060"/>
                </a:solidFill>
              </a:rPr>
              <a:t/>
            </a:r>
            <a:br>
              <a:rPr lang="tr-TR" sz="3600" b="1" dirty="0" smtClean="0">
                <a:solidFill>
                  <a:srgbClr val="002060"/>
                </a:solidFill>
              </a:rPr>
            </a:br>
            <a:r>
              <a:rPr lang="tr-TR" b="1" dirty="0" smtClean="0">
                <a:solidFill>
                  <a:srgbClr val="FF0066"/>
                </a:solidFill>
              </a:rPr>
              <a:t/>
            </a:r>
            <a:br>
              <a:rPr lang="tr-TR" b="1" dirty="0" smtClean="0">
                <a:solidFill>
                  <a:srgbClr val="FF0066"/>
                </a:solidFill>
              </a:rPr>
            </a:br>
            <a:r>
              <a:rPr lang="tr-TR" sz="3600" b="1" dirty="0" smtClean="0">
                <a:solidFill>
                  <a:schemeClr val="tx1">
                    <a:lumMod val="95000"/>
                    <a:lumOff val="5000"/>
                  </a:schemeClr>
                </a:solidFill>
              </a:rPr>
              <a:t>Antalya İbradı </a:t>
            </a:r>
            <a:r>
              <a:rPr lang="tr-TR" sz="3600" b="1" dirty="0">
                <a:solidFill>
                  <a:schemeClr val="tx1">
                    <a:lumMod val="95000"/>
                    <a:lumOff val="5000"/>
                  </a:schemeClr>
                </a:solidFill>
              </a:rPr>
              <a:t>ilçesine bağlı Ormana köyü geleneksel mimarisi korunmuş ve yapım tekniğinde </a:t>
            </a:r>
            <a:r>
              <a:rPr lang="tr-TR" sz="3600" b="1" dirty="0" smtClean="0">
                <a:solidFill>
                  <a:schemeClr val="tx1">
                    <a:lumMod val="95000"/>
                    <a:lumOff val="5000"/>
                  </a:schemeClr>
                </a:solidFill>
              </a:rPr>
              <a:t>hiç harç ve  çivi</a:t>
            </a:r>
            <a:r>
              <a:rPr lang="tr-TR" sz="3600" b="1" dirty="0">
                <a:solidFill>
                  <a:schemeClr val="tx1">
                    <a:lumMod val="95000"/>
                    <a:lumOff val="5000"/>
                  </a:schemeClr>
                </a:solidFill>
              </a:rPr>
              <a:t> </a:t>
            </a:r>
            <a:r>
              <a:rPr lang="tr-TR" sz="3600" b="1" dirty="0" smtClean="0">
                <a:solidFill>
                  <a:schemeClr val="tx1">
                    <a:lumMod val="95000"/>
                    <a:lumOff val="5000"/>
                  </a:schemeClr>
                </a:solidFill>
              </a:rPr>
              <a:t>kullanmadan sadece taşların arasına </a:t>
            </a:r>
            <a:r>
              <a:rPr lang="tr-TR" sz="3600" b="1" dirty="0">
                <a:solidFill>
                  <a:schemeClr val="tx1">
                    <a:lumMod val="95000"/>
                    <a:lumOff val="5000"/>
                  </a:schemeClr>
                </a:solidFill>
              </a:rPr>
              <a:t>sedir </a:t>
            </a:r>
            <a:r>
              <a:rPr lang="tr-TR" sz="3600" b="1" dirty="0" smtClean="0">
                <a:solidFill>
                  <a:schemeClr val="tx1">
                    <a:lumMod val="95000"/>
                    <a:lumOff val="5000"/>
                  </a:schemeClr>
                </a:solidFill>
              </a:rPr>
              <a:t>ağacından elde edilen  ahşapların ‘düğme’ gibi geçirilerek  </a:t>
            </a:r>
            <a:r>
              <a:rPr lang="tr-TR" sz="3600" b="1" dirty="0">
                <a:solidFill>
                  <a:schemeClr val="tx1">
                    <a:lumMod val="95000"/>
                    <a:lumOff val="5000"/>
                  </a:schemeClr>
                </a:solidFill>
              </a:rPr>
              <a:t>inşa edilmiş</a:t>
            </a:r>
            <a:r>
              <a:rPr lang="tr-TR" sz="3600" b="1" dirty="0" smtClean="0">
                <a:solidFill>
                  <a:schemeClr val="tx1">
                    <a:lumMod val="95000"/>
                    <a:lumOff val="5000"/>
                  </a:schemeClr>
                </a:solidFill>
              </a:rPr>
              <a:t> düğmeli </a:t>
            </a:r>
            <a:r>
              <a:rPr lang="tr-TR" sz="3600" b="1" dirty="0">
                <a:solidFill>
                  <a:schemeClr val="tx1">
                    <a:lumMod val="95000"/>
                    <a:lumOff val="5000"/>
                  </a:schemeClr>
                </a:solidFill>
              </a:rPr>
              <a:t>evler olarak adlandırılan evleri ile ünlüdür</a:t>
            </a:r>
            <a:r>
              <a:rPr lang="tr-TR" sz="3600" dirty="0" smtClean="0">
                <a:solidFill>
                  <a:schemeClr val="tx1">
                    <a:lumMod val="95000"/>
                    <a:lumOff val="5000"/>
                  </a:schemeClr>
                </a:solidFill>
              </a:rPr>
              <a:t>.</a:t>
            </a:r>
            <a:r>
              <a:rPr lang="tr-TR" sz="3600" dirty="0">
                <a:solidFill>
                  <a:schemeClr val="tx1">
                    <a:lumMod val="95000"/>
                    <a:lumOff val="5000"/>
                  </a:schemeClr>
                </a:solidFill>
              </a:rPr>
              <a:t> </a:t>
            </a:r>
            <a:r>
              <a:rPr lang="tr-TR" dirty="0">
                <a:solidFill>
                  <a:srgbClr val="FF0066"/>
                </a:solidFill>
              </a:rPr>
              <a:t> </a:t>
            </a:r>
          </a:p>
        </p:txBody>
      </p:sp>
      <p:sp>
        <p:nvSpPr>
          <p:cNvPr id="4" name="Unvan 1"/>
          <p:cNvSpPr txBox="1">
            <a:spLocks/>
          </p:cNvSpPr>
          <p:nvPr/>
        </p:nvSpPr>
        <p:spPr>
          <a:xfrm>
            <a:off x="1036320" y="2803527"/>
            <a:ext cx="10515600" cy="1325563"/>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tr-TR" dirty="0" smtClean="0"/>
              <a:t> </a:t>
            </a:r>
            <a:endParaRPr lang="tr-TR" dirty="0"/>
          </a:p>
        </p:txBody>
      </p:sp>
      <p:pic>
        <p:nvPicPr>
          <p:cNvPr id="7" name="Resim 6"/>
          <p:cNvPicPr>
            <a:picLocks noChangeAspect="1"/>
          </p:cNvPicPr>
          <p:nvPr/>
        </p:nvPicPr>
        <p:blipFill>
          <a:blip r:embed="rId4"/>
          <a:stretch>
            <a:fillRect/>
          </a:stretch>
        </p:blipFill>
        <p:spPr>
          <a:xfrm>
            <a:off x="7943831" y="2155663"/>
            <a:ext cx="4248169" cy="2079178"/>
          </a:xfrm>
          <a:prstGeom prst="rect">
            <a:avLst/>
          </a:prstGeom>
        </p:spPr>
      </p:pic>
      <p:pic>
        <p:nvPicPr>
          <p:cNvPr id="8" name="Resim 7"/>
          <p:cNvPicPr>
            <a:picLocks noChangeAspect="1"/>
          </p:cNvPicPr>
          <p:nvPr/>
        </p:nvPicPr>
        <p:blipFill>
          <a:blip r:embed="rId5"/>
          <a:stretch>
            <a:fillRect/>
          </a:stretch>
        </p:blipFill>
        <p:spPr>
          <a:xfrm>
            <a:off x="5391806" y="5123793"/>
            <a:ext cx="3234033" cy="1734207"/>
          </a:xfrm>
          <a:prstGeom prst="rect">
            <a:avLst/>
          </a:prstGeom>
        </p:spPr>
      </p:pic>
      <p:pic>
        <p:nvPicPr>
          <p:cNvPr id="10" name="Resim 9"/>
          <p:cNvPicPr>
            <a:picLocks noChangeAspect="1"/>
          </p:cNvPicPr>
          <p:nvPr/>
        </p:nvPicPr>
        <p:blipFill>
          <a:blip r:embed="rId6"/>
          <a:stretch>
            <a:fillRect/>
          </a:stretch>
        </p:blipFill>
        <p:spPr>
          <a:xfrm>
            <a:off x="7809823" y="-164600"/>
            <a:ext cx="4516183" cy="2320263"/>
          </a:xfrm>
          <a:prstGeom prst="rect">
            <a:avLst/>
          </a:prstGeom>
        </p:spPr>
      </p:pic>
    </p:spTree>
    <p:extLst>
      <p:ext uri="{BB962C8B-B14F-4D97-AF65-F5344CB8AC3E}">
        <p14:creationId xmlns:p14="http://schemas.microsoft.com/office/powerpoint/2010/main" val="24748487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8000"/>
            <a:lum/>
          </a:blip>
          <a:srcRect/>
          <a:stretch>
            <a:fillRect l="-14000" t="-6000" r="-14000" b="-21000"/>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297074" y="114807"/>
            <a:ext cx="11211754" cy="1325563"/>
          </a:xfrm>
        </p:spPr>
        <p:txBody>
          <a:bodyPr>
            <a:normAutofit/>
          </a:bodyPr>
          <a:lstStyle/>
          <a:p>
            <a:r>
              <a:rPr lang="tr-TR" dirty="0" smtClean="0"/>
              <a:t>Antalya ,</a:t>
            </a:r>
            <a:r>
              <a:rPr lang="tr-TR" dirty="0"/>
              <a:t> Karain, </a:t>
            </a:r>
            <a:r>
              <a:rPr lang="tr-TR" dirty="0" err="1"/>
              <a:t>Damlataş</a:t>
            </a:r>
            <a:r>
              <a:rPr lang="tr-TR" dirty="0"/>
              <a:t>, Dim ve Altınbeşik gibi dünyaca ünlü mağaralara ev sahipliği yapan zengin bir jeolojik yapıya </a:t>
            </a:r>
            <a:r>
              <a:rPr lang="tr-TR" dirty="0" smtClean="0"/>
              <a:t>sahiptir.</a:t>
            </a:r>
            <a:endParaRPr lang="tr-TR" dirty="0"/>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7976" y="4399682"/>
            <a:ext cx="4986522" cy="2458317"/>
          </a:xfrm>
          <a:prstGeom prst="rect">
            <a:avLst/>
          </a:prstGeom>
        </p:spPr>
      </p:pic>
      <p:pic>
        <p:nvPicPr>
          <p:cNvPr id="10" name="Resim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33" y="1638472"/>
            <a:ext cx="3842820" cy="2246247"/>
          </a:xfrm>
          <a:prstGeom prst="rect">
            <a:avLst/>
          </a:prstGeom>
        </p:spPr>
      </p:pic>
      <p:pic>
        <p:nvPicPr>
          <p:cNvPr id="12" name="Resim 11"/>
          <p:cNvPicPr>
            <a:picLocks noChangeAspect="1"/>
          </p:cNvPicPr>
          <p:nvPr/>
        </p:nvPicPr>
        <p:blipFill>
          <a:blip r:embed="rId5"/>
          <a:stretch>
            <a:fillRect/>
          </a:stretch>
        </p:blipFill>
        <p:spPr>
          <a:xfrm>
            <a:off x="-14966" y="3167572"/>
            <a:ext cx="3951419" cy="717147"/>
          </a:xfrm>
          <a:prstGeom prst="rect">
            <a:avLst/>
          </a:prstGeom>
        </p:spPr>
      </p:pic>
      <p:pic>
        <p:nvPicPr>
          <p:cNvPr id="16" name="Resim 15"/>
          <p:cNvPicPr>
            <a:picLocks noChangeAspect="1"/>
          </p:cNvPicPr>
          <p:nvPr/>
        </p:nvPicPr>
        <p:blipFill>
          <a:blip r:embed="rId6"/>
          <a:stretch>
            <a:fillRect/>
          </a:stretch>
        </p:blipFill>
        <p:spPr>
          <a:xfrm>
            <a:off x="7679189" y="6213574"/>
            <a:ext cx="2669637" cy="910970"/>
          </a:xfrm>
          <a:prstGeom prst="rect">
            <a:avLst/>
          </a:prstGeom>
        </p:spPr>
      </p:pic>
      <p:sp>
        <p:nvSpPr>
          <p:cNvPr id="18" name="Unvan 1"/>
          <p:cNvSpPr txBox="1">
            <a:spLocks/>
          </p:cNvSpPr>
          <p:nvPr/>
        </p:nvSpPr>
        <p:spPr>
          <a:xfrm>
            <a:off x="4317947" y="1645968"/>
            <a:ext cx="7190881" cy="1987597"/>
          </a:xfrm>
          <a:prstGeom prst="rect">
            <a:avLst/>
          </a:prstGeom>
        </p:spPr>
        <p:txBody>
          <a:bodyPr vert="horz" lIns="91440" tIns="45720" rIns="91440" bIns="45720" rtlCol="0" anchor="ctr">
            <a:normAutofit fontScale="60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tr-TR" sz="1800" b="1" dirty="0" smtClean="0">
                <a:solidFill>
                  <a:schemeClr val="tx1">
                    <a:lumMod val="75000"/>
                    <a:lumOff val="25000"/>
                  </a:schemeClr>
                </a:solidFill>
                <a:latin typeface="Calibri Light" panose="020F0302020204030204" pitchFamily="34" charset="0"/>
                <a:cs typeface="Calibri Light" panose="020F0302020204030204" pitchFamily="34" charset="0"/>
              </a:rPr>
              <a:t/>
            </a:r>
            <a:br>
              <a:rPr lang="tr-TR" sz="1800" b="1" dirty="0" smtClean="0">
                <a:solidFill>
                  <a:schemeClr val="tx1">
                    <a:lumMod val="75000"/>
                    <a:lumOff val="25000"/>
                  </a:schemeClr>
                </a:solidFill>
                <a:latin typeface="Calibri Light" panose="020F0302020204030204" pitchFamily="34" charset="0"/>
                <a:cs typeface="Calibri Light" panose="020F0302020204030204" pitchFamily="34" charset="0"/>
              </a:rPr>
            </a:br>
            <a:r>
              <a:rPr lang="tr-TR" sz="4000" b="1" dirty="0" smtClean="0">
                <a:solidFill>
                  <a:schemeClr val="tx1">
                    <a:lumMod val="75000"/>
                    <a:lumOff val="25000"/>
                  </a:schemeClr>
                </a:solidFill>
                <a:latin typeface="Calibri Light" panose="020F0302020204030204" pitchFamily="34" charset="0"/>
                <a:cs typeface="Calibri Light" panose="020F0302020204030204" pitchFamily="34" charset="0"/>
              </a:rPr>
              <a:t> </a:t>
            </a:r>
            <a:br>
              <a:rPr lang="tr-TR" sz="4000" b="1" dirty="0" smtClean="0">
                <a:solidFill>
                  <a:schemeClr val="tx1">
                    <a:lumMod val="75000"/>
                    <a:lumOff val="25000"/>
                  </a:schemeClr>
                </a:solidFill>
                <a:latin typeface="Calibri Light" panose="020F0302020204030204" pitchFamily="34" charset="0"/>
                <a:cs typeface="Calibri Light" panose="020F0302020204030204" pitchFamily="34" charset="0"/>
              </a:rPr>
            </a:br>
            <a:r>
              <a:rPr lang="tr-TR" sz="4000" b="1" dirty="0" err="1" smtClean="0">
                <a:solidFill>
                  <a:srgbClr val="002060"/>
                </a:solidFill>
                <a:latin typeface="Calibri Light" panose="020F0302020204030204" pitchFamily="34" charset="0"/>
                <a:cs typeface="Calibri Light" panose="020F0302020204030204" pitchFamily="34" charset="0"/>
              </a:rPr>
              <a:t>Damlataş</a:t>
            </a:r>
            <a:r>
              <a:rPr lang="tr-TR" sz="4000" b="1" dirty="0" smtClean="0">
                <a:solidFill>
                  <a:srgbClr val="002060"/>
                </a:solidFill>
                <a:latin typeface="Calibri Light" panose="020F0302020204030204" pitchFamily="34" charset="0"/>
                <a:cs typeface="Calibri Light" panose="020F0302020204030204" pitchFamily="34" charset="0"/>
              </a:rPr>
              <a:t> Mağarası,</a:t>
            </a:r>
            <a:r>
              <a:rPr lang="tr-TR" sz="4000" dirty="0" smtClean="0">
                <a:solidFill>
                  <a:schemeClr val="bg1"/>
                </a:solidFill>
                <a:latin typeface="Calibri Light" panose="020F0302020204030204" pitchFamily="34" charset="0"/>
                <a:cs typeface="Calibri Light" panose="020F0302020204030204" pitchFamily="34" charset="0"/>
              </a:rPr>
              <a:t> </a:t>
            </a:r>
            <a:r>
              <a:rPr lang="tr-TR" sz="4000" dirty="0" smtClean="0">
                <a:solidFill>
                  <a:schemeClr val="tx1">
                    <a:lumMod val="95000"/>
                    <a:lumOff val="5000"/>
                  </a:schemeClr>
                </a:solidFill>
                <a:latin typeface="Calibri Light" panose="020F0302020204030204" pitchFamily="34" charset="0"/>
                <a:cs typeface="Calibri Light" panose="020F0302020204030204" pitchFamily="34" charset="0"/>
              </a:rPr>
              <a:t>Alanya ilçesinde, tarihi yarımadanın batı kıyısında yer alır. Mağaraya, içerisindeki sarkıtlardan damlamaya devam eden su damlaları nedeniyle bu ad verilmiştir.  </a:t>
            </a:r>
            <a:r>
              <a:rPr lang="tr-TR" sz="4000" dirty="0" err="1" smtClean="0">
                <a:solidFill>
                  <a:schemeClr val="tx1">
                    <a:lumMod val="95000"/>
                    <a:lumOff val="5000"/>
                  </a:schemeClr>
                </a:solidFill>
                <a:latin typeface="Calibri Light" panose="020F0302020204030204" pitchFamily="34" charset="0"/>
                <a:cs typeface="Calibri Light" panose="020F0302020204030204" pitchFamily="34" charset="0"/>
              </a:rPr>
              <a:t>Damlataş</a:t>
            </a:r>
            <a:r>
              <a:rPr lang="tr-TR" sz="4000" dirty="0" smtClean="0">
                <a:solidFill>
                  <a:schemeClr val="tx1">
                    <a:lumMod val="95000"/>
                    <a:lumOff val="5000"/>
                  </a:schemeClr>
                </a:solidFill>
                <a:latin typeface="Calibri Light" panose="020F0302020204030204" pitchFamily="34" charset="0"/>
                <a:cs typeface="Calibri Light" panose="020F0302020204030204" pitchFamily="34" charset="0"/>
              </a:rPr>
              <a:t> Mağarası, büyüleyici güzelliğinin yanı sıra astım hastalarına iyi gelen havasıyla da ünlüdür.</a:t>
            </a:r>
            <a:r>
              <a:rPr lang="tr-TR" sz="2400" dirty="0" smtClean="0">
                <a:latin typeface="Calibri Light" panose="020F0302020204030204" pitchFamily="34" charset="0"/>
                <a:cs typeface="Calibri Light" panose="020F0302020204030204" pitchFamily="34" charset="0"/>
              </a:rPr>
              <a:t/>
            </a:r>
            <a:br>
              <a:rPr lang="tr-TR" sz="2400" dirty="0" smtClean="0">
                <a:latin typeface="Calibri Light" panose="020F0302020204030204" pitchFamily="34" charset="0"/>
                <a:cs typeface="Calibri Light" panose="020F0302020204030204" pitchFamily="34" charset="0"/>
              </a:rPr>
            </a:br>
            <a:endParaRPr lang="tr-TR" sz="2400" dirty="0">
              <a:latin typeface="Calibri Light" panose="020F0302020204030204" pitchFamily="34" charset="0"/>
              <a:cs typeface="Calibri Light" panose="020F0302020204030204" pitchFamily="34" charset="0"/>
            </a:endParaRPr>
          </a:p>
        </p:txBody>
      </p:sp>
      <p:sp>
        <p:nvSpPr>
          <p:cNvPr id="19" name="Unvan 1"/>
          <p:cNvSpPr txBox="1">
            <a:spLocks/>
          </p:cNvSpPr>
          <p:nvPr/>
        </p:nvSpPr>
        <p:spPr>
          <a:xfrm>
            <a:off x="129223" y="4181887"/>
            <a:ext cx="6818752" cy="261945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tr-TR" sz="2400" b="1" dirty="0" smtClean="0">
                <a:solidFill>
                  <a:srgbClr val="002060"/>
                </a:solidFill>
              </a:rPr>
              <a:t>Dim Mağarası, </a:t>
            </a:r>
            <a:r>
              <a:rPr lang="tr-TR" sz="2400" dirty="0" smtClean="0">
                <a:solidFill>
                  <a:schemeClr val="tx1">
                    <a:lumMod val="95000"/>
                    <a:lumOff val="5000"/>
                  </a:schemeClr>
                </a:solidFill>
              </a:rPr>
              <a:t>Alanya’ya 11 km uzaklıkta olan mağara  Cebeli Reis Dağı'nın batı yamacında yer alır.</a:t>
            </a:r>
            <a:br>
              <a:rPr lang="tr-TR" sz="2400" dirty="0" smtClean="0">
                <a:solidFill>
                  <a:schemeClr val="tx1">
                    <a:lumMod val="95000"/>
                    <a:lumOff val="5000"/>
                  </a:schemeClr>
                </a:solidFill>
              </a:rPr>
            </a:br>
            <a:r>
              <a:rPr lang="tr-TR" sz="2400" dirty="0" smtClean="0">
                <a:solidFill>
                  <a:schemeClr val="tx1">
                    <a:lumMod val="95000"/>
                    <a:lumOff val="5000"/>
                  </a:schemeClr>
                </a:solidFill>
              </a:rPr>
              <a:t>Dim Mağarası 360 m uzunluğunda, yatay, </a:t>
            </a:r>
          </a:p>
          <a:p>
            <a:r>
              <a:rPr lang="tr-TR" sz="2400" dirty="0" smtClean="0">
                <a:solidFill>
                  <a:schemeClr val="tx1">
                    <a:lumMod val="95000"/>
                    <a:lumOff val="5000"/>
                  </a:schemeClr>
                </a:solidFill>
              </a:rPr>
              <a:t>10-15 m genişliğinde ve yüksekliğindedir. Mağara içinde zengin sarkıt, dikit ve travertenlerden oluşumlar vardır. </a:t>
            </a:r>
            <a:br>
              <a:rPr lang="tr-TR" sz="2400" dirty="0" smtClean="0">
                <a:solidFill>
                  <a:schemeClr val="tx1">
                    <a:lumMod val="95000"/>
                    <a:lumOff val="5000"/>
                  </a:schemeClr>
                </a:solidFill>
              </a:rPr>
            </a:br>
            <a:r>
              <a:rPr lang="tr-TR" sz="2400" dirty="0" smtClean="0">
                <a:solidFill>
                  <a:schemeClr val="tx1">
                    <a:lumMod val="95000"/>
                    <a:lumOff val="5000"/>
                  </a:schemeClr>
                </a:solidFill>
              </a:rPr>
              <a:t>Türkiye’nin ziyarete açılan ikinci büyük mağarasıdır.</a:t>
            </a:r>
            <a:endParaRPr lang="tr-TR" sz="2400" dirty="0">
              <a:solidFill>
                <a:schemeClr val="tx1">
                  <a:lumMod val="95000"/>
                  <a:lumOff val="5000"/>
                </a:schemeClr>
              </a:solidFill>
            </a:endParaRPr>
          </a:p>
        </p:txBody>
      </p:sp>
    </p:spTree>
    <p:extLst>
      <p:ext uri="{BB962C8B-B14F-4D97-AF65-F5344CB8AC3E}">
        <p14:creationId xmlns:p14="http://schemas.microsoft.com/office/powerpoint/2010/main" val="1548563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6000"/>
            <a:lum/>
          </a:blip>
          <a:srcRect/>
          <a:stretch>
            <a:fillRect t="-12000" b="-12000"/>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868214" y="2385323"/>
            <a:ext cx="6117020" cy="1209216"/>
          </a:xfrm>
        </p:spPr>
        <p:txBody>
          <a:bodyPr/>
          <a:lstStyle/>
          <a:p>
            <a:r>
              <a:rPr lang="tr-TR" b="1" dirty="0">
                <a:solidFill>
                  <a:srgbClr val="002060"/>
                </a:solidFill>
              </a:rPr>
              <a:t>Altınbeşik Mağarası Millî Parkı</a:t>
            </a:r>
            <a:r>
              <a:rPr lang="tr-TR" dirty="0"/>
              <a:t/>
            </a:r>
            <a:br>
              <a:rPr lang="tr-TR" dirty="0"/>
            </a:br>
            <a:endParaRPr lang="tr-TR" dirty="0"/>
          </a:p>
        </p:txBody>
      </p:sp>
      <p:sp>
        <p:nvSpPr>
          <p:cNvPr id="3" name="Dikdörtgen 2"/>
          <p:cNvSpPr/>
          <p:nvPr/>
        </p:nvSpPr>
        <p:spPr>
          <a:xfrm>
            <a:off x="1702676" y="3318570"/>
            <a:ext cx="6448096" cy="3539430"/>
          </a:xfrm>
          <a:prstGeom prst="rect">
            <a:avLst/>
          </a:prstGeom>
        </p:spPr>
        <p:txBody>
          <a:bodyPr wrap="square">
            <a:spAutoFit/>
          </a:bodyPr>
          <a:lstStyle/>
          <a:p>
            <a:r>
              <a:rPr lang="tr-TR" sz="2400" b="1" dirty="0" smtClean="0">
                <a:latin typeface="Arial" panose="020B0604020202020204" pitchFamily="34" charset="0"/>
                <a:cs typeface="Arial" panose="020B0604020202020204" pitchFamily="34" charset="0"/>
              </a:rPr>
              <a:t>     </a:t>
            </a:r>
            <a:r>
              <a:rPr lang="tr-TR" sz="2000" b="1" dirty="0" smtClean="0">
                <a:latin typeface="Arial" panose="020B0604020202020204" pitchFamily="34" charset="0"/>
                <a:cs typeface="Arial" panose="020B0604020202020204" pitchFamily="34" charset="0"/>
              </a:rPr>
              <a:t>Antalya’nın İbradı İlçesi'ne  9,7 km uzaklıkta olan Ürünlü Mahallesi'nden yaklaşık 5 km  güneydoğusunda bulunan </a:t>
            </a:r>
            <a:r>
              <a:rPr lang="tr-TR" sz="2000" b="1" dirty="0">
                <a:latin typeface="Arial" panose="020B0604020202020204" pitchFamily="34" charset="0"/>
                <a:cs typeface="Arial" panose="020B0604020202020204" pitchFamily="34" charset="0"/>
              </a:rPr>
              <a:t>Altınbeşik Mağarası Millî </a:t>
            </a:r>
            <a:r>
              <a:rPr lang="tr-TR" sz="2000" b="1" dirty="0" smtClean="0">
                <a:latin typeface="Arial" panose="020B0604020202020204" pitchFamily="34" charset="0"/>
                <a:cs typeface="Arial" panose="020B0604020202020204" pitchFamily="34" charset="0"/>
              </a:rPr>
              <a:t>Parkı Türkiye'nin </a:t>
            </a:r>
            <a:r>
              <a:rPr lang="tr-TR" sz="2000" b="1" dirty="0">
                <a:latin typeface="Arial" panose="020B0604020202020204" pitchFamily="34" charset="0"/>
                <a:cs typeface="Arial" panose="020B0604020202020204" pitchFamily="34" charset="0"/>
              </a:rPr>
              <a:t>1., Avrupa'nın 3. En büyük sualtı gölü </a:t>
            </a:r>
            <a:r>
              <a:rPr lang="tr-TR" sz="2000" b="1" dirty="0" smtClean="0">
                <a:latin typeface="Arial" panose="020B0604020202020204" pitchFamily="34" charset="0"/>
                <a:cs typeface="Arial" panose="020B0604020202020204" pitchFamily="34" charset="0"/>
              </a:rPr>
              <a:t>mağarasıdır. </a:t>
            </a:r>
            <a:r>
              <a:rPr lang="tr-TR" sz="2000" b="1" dirty="0">
                <a:latin typeface="Arial" panose="020B0604020202020204" pitchFamily="34" charset="0"/>
                <a:cs typeface="Arial" panose="020B0604020202020204" pitchFamily="34" charset="0"/>
              </a:rPr>
              <a:t>Derin ve sarp Manavgat vadisinin batı yamacında yer </a:t>
            </a:r>
            <a:r>
              <a:rPr lang="tr-TR" sz="2000" b="1" dirty="0" smtClean="0">
                <a:latin typeface="Arial" panose="020B0604020202020204" pitchFamily="34" charset="0"/>
                <a:cs typeface="Arial" panose="020B0604020202020204" pitchFamily="34" charset="0"/>
              </a:rPr>
              <a:t>almaktadır.</a:t>
            </a:r>
            <a:r>
              <a:rPr lang="tr-TR" sz="2000" b="1" dirty="0">
                <a:latin typeface="Arial" panose="020B0604020202020204" pitchFamily="34" charset="0"/>
                <a:cs typeface="Arial" panose="020B0604020202020204" pitchFamily="34" charset="0"/>
              </a:rPr>
              <a:t> </a:t>
            </a:r>
            <a:endParaRPr lang="tr-TR" sz="2000" b="1" dirty="0" smtClean="0">
              <a:latin typeface="Arial" panose="020B0604020202020204" pitchFamily="34" charset="0"/>
              <a:cs typeface="Arial" panose="020B0604020202020204" pitchFamily="34" charset="0"/>
            </a:endParaRPr>
          </a:p>
          <a:p>
            <a:r>
              <a:rPr lang="tr-TR" sz="2000" b="1" dirty="0">
                <a:latin typeface="Arial" panose="020B0604020202020204" pitchFamily="34" charset="0"/>
                <a:cs typeface="Arial" panose="020B0604020202020204" pitchFamily="34" charset="0"/>
              </a:rPr>
              <a:t> </a:t>
            </a:r>
            <a:r>
              <a:rPr lang="tr-TR" sz="2000" b="1" dirty="0" smtClean="0">
                <a:latin typeface="Arial" panose="020B0604020202020204" pitchFamily="34" charset="0"/>
                <a:cs typeface="Arial" panose="020B0604020202020204" pitchFamily="34" charset="0"/>
              </a:rPr>
              <a:t>   Mağara </a:t>
            </a:r>
            <a:r>
              <a:rPr lang="tr-TR" sz="2000" b="1" dirty="0">
                <a:latin typeface="Arial" panose="020B0604020202020204" pitchFamily="34" charset="0"/>
                <a:cs typeface="Arial" panose="020B0604020202020204" pitchFamily="34" charset="0"/>
              </a:rPr>
              <a:t>yaz aylarında ve sonbaharın başlarında ziyarete açıktır. İlkbahar ve kış aylarında mağaranın suyu yükseldiği için ziyarete kapanmaktadır</a:t>
            </a:r>
            <a:r>
              <a:rPr lang="tr-TR" sz="2000" b="1" dirty="0" smtClean="0">
                <a:latin typeface="Arial" panose="020B0604020202020204" pitchFamily="34" charset="0"/>
                <a:cs typeface="Arial" panose="020B0604020202020204" pitchFamily="34" charset="0"/>
              </a:rPr>
              <a:t>.</a:t>
            </a:r>
            <a:r>
              <a:rPr lang="tr-TR" sz="2000" b="1" dirty="0">
                <a:latin typeface="Arial" panose="020B0604020202020204" pitchFamily="34" charset="0"/>
                <a:cs typeface="Arial" panose="020B0604020202020204" pitchFamily="34" charset="0"/>
              </a:rPr>
              <a:t> Mağara içinden çıkan su yeraltından Beyşehir Gölü ile bağlantılıdır</a:t>
            </a:r>
            <a:r>
              <a:rPr lang="tr-TR" sz="2000" b="1" dirty="0" smtClean="0">
                <a:latin typeface="Arial" panose="020B0604020202020204" pitchFamily="34" charset="0"/>
                <a:cs typeface="Arial" panose="020B0604020202020204" pitchFamily="34" charset="0"/>
              </a:rPr>
              <a:t>.</a:t>
            </a:r>
          </a:p>
        </p:txBody>
      </p:sp>
      <p:pic>
        <p:nvPicPr>
          <p:cNvPr id="4" name="Resim 3"/>
          <p:cNvPicPr>
            <a:picLocks noChangeAspect="1"/>
          </p:cNvPicPr>
          <p:nvPr/>
        </p:nvPicPr>
        <p:blipFill>
          <a:blip r:embed="rId3"/>
          <a:stretch>
            <a:fillRect/>
          </a:stretch>
        </p:blipFill>
        <p:spPr>
          <a:xfrm>
            <a:off x="8607972" y="275742"/>
            <a:ext cx="3274893" cy="2714189"/>
          </a:xfrm>
          <a:prstGeom prst="rect">
            <a:avLst/>
          </a:prstGeom>
        </p:spPr>
      </p:pic>
    </p:spTree>
    <p:extLst>
      <p:ext uri="{BB962C8B-B14F-4D97-AF65-F5344CB8AC3E}">
        <p14:creationId xmlns:p14="http://schemas.microsoft.com/office/powerpoint/2010/main" val="2297105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87650">
              <a:srgbClr val="CBDFF1"/>
            </a:gs>
            <a:gs pos="92000">
              <a:schemeClr val="accent5">
                <a:lumMod val="60000"/>
                <a:lumOff val="40000"/>
              </a:schemeClr>
            </a:gs>
            <a:gs pos="0">
              <a:schemeClr val="accent5">
                <a:lumMod val="75000"/>
              </a:schemeClr>
            </a:gs>
            <a:gs pos="0">
              <a:schemeClr val="accent1">
                <a:lumMod val="45000"/>
                <a:lumOff val="55000"/>
              </a:schemeClr>
            </a:gs>
            <a:gs pos="91000">
              <a:schemeClr val="accent1">
                <a:lumMod val="30000"/>
                <a:lumOff val="70000"/>
              </a:schemeClr>
            </a:gs>
          </a:gsLst>
          <a:lin ang="18900000" scaled="1"/>
          <a:tileRect/>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155575" y="274477"/>
            <a:ext cx="11198225" cy="1080838"/>
          </a:xfrm>
        </p:spPr>
        <p:txBody>
          <a:bodyPr>
            <a:normAutofit fontScale="90000"/>
          </a:bodyPr>
          <a:lstStyle/>
          <a:p>
            <a:r>
              <a:rPr lang="tr-TR" sz="2700" b="1" dirty="0" smtClean="0"/>
              <a:t>Doğal Güzellikleri</a:t>
            </a:r>
            <a:r>
              <a:rPr lang="tr-TR" sz="2700" dirty="0" smtClean="0"/>
              <a:t/>
            </a:r>
            <a:br>
              <a:rPr lang="tr-TR" sz="2700" dirty="0" smtClean="0"/>
            </a:br>
            <a:r>
              <a:rPr lang="tr-TR" sz="2700" dirty="0" smtClean="0"/>
              <a:t>Antalya ilinin doğal güzellikleri açısından oldukça zengin olup tesisimize yakın olan dağa harika örnekleri ;</a:t>
            </a:r>
            <a:br>
              <a:rPr lang="tr-TR" sz="2700" dirty="0" smtClean="0"/>
            </a:br>
            <a:r>
              <a:rPr lang="tr-TR" sz="2700" dirty="0"/>
              <a:t>,</a:t>
            </a:r>
            <a:r>
              <a:rPr lang="tr-TR" dirty="0" smtClean="0"/>
              <a:t/>
            </a:r>
            <a:br>
              <a:rPr lang="tr-TR" dirty="0" smtClean="0"/>
            </a:br>
            <a:endParaRPr lang="tr-TR" dirty="0"/>
          </a:p>
        </p:txBody>
      </p:sp>
      <p:sp>
        <p:nvSpPr>
          <p:cNvPr id="3" name="Dikdörtgen 2"/>
          <p:cNvSpPr/>
          <p:nvPr/>
        </p:nvSpPr>
        <p:spPr>
          <a:xfrm>
            <a:off x="112987" y="3755972"/>
            <a:ext cx="6096000" cy="1477328"/>
          </a:xfrm>
          <a:prstGeom prst="rect">
            <a:avLst/>
          </a:prstGeom>
        </p:spPr>
        <p:txBody>
          <a:bodyPr>
            <a:spAutoFit/>
          </a:bodyPr>
          <a:lstStyle/>
          <a:p>
            <a:r>
              <a:rPr lang="tr-TR" b="1" dirty="0" smtClean="0">
                <a:solidFill>
                  <a:srgbClr val="002060"/>
                </a:solidFill>
                <a:latin typeface="Arial" panose="020B0604020202020204" pitchFamily="34" charset="0"/>
              </a:rPr>
              <a:t>Alanya Dim Çayı</a:t>
            </a:r>
            <a:r>
              <a:rPr lang="tr-TR" dirty="0" smtClean="0">
                <a:latin typeface="Arial" panose="020B0604020202020204" pitchFamily="34" charset="0"/>
              </a:rPr>
              <a:t>,</a:t>
            </a:r>
            <a:r>
              <a:rPr lang="tr-TR" dirty="0">
                <a:latin typeface="Arial" panose="020B0604020202020204" pitchFamily="34" charset="0"/>
              </a:rPr>
              <a:t> doğa ile baş başa piknik yapmak isteyenler için mükemmel bir yer. Serin su kenarında, yemyeşil doğanın </a:t>
            </a:r>
            <a:r>
              <a:rPr lang="tr-TR" dirty="0" smtClean="0">
                <a:latin typeface="Arial" panose="020B0604020202020204" pitchFamily="34" charset="0"/>
              </a:rPr>
              <a:t>içinde, su üzerinde çardaklarda sevdiklerinizle </a:t>
            </a:r>
            <a:r>
              <a:rPr lang="tr-TR" dirty="0">
                <a:latin typeface="Arial" panose="020B0604020202020204" pitchFamily="34" charset="0"/>
              </a:rPr>
              <a:t>vakit </a:t>
            </a:r>
            <a:r>
              <a:rPr lang="tr-TR" dirty="0" smtClean="0">
                <a:latin typeface="Arial" panose="020B0604020202020204" pitchFamily="34" charset="0"/>
              </a:rPr>
              <a:t>geçirmek için mükemmel bir deneyim  sunmaktadır</a:t>
            </a:r>
            <a:r>
              <a:rPr lang="tr-TR" dirty="0" smtClean="0">
                <a:solidFill>
                  <a:srgbClr val="474747"/>
                </a:solidFill>
                <a:latin typeface="Arial" panose="020B0604020202020204" pitchFamily="34" charset="0"/>
              </a:rPr>
              <a:t>.</a:t>
            </a:r>
            <a:r>
              <a:rPr lang="tr-TR" dirty="0">
                <a:solidFill>
                  <a:srgbClr val="474747"/>
                </a:solidFill>
                <a:latin typeface="Arial" panose="020B0604020202020204" pitchFamily="34" charset="0"/>
              </a:rPr>
              <a:t> ..</a:t>
            </a:r>
            <a:endParaRPr lang="tr-TR" dirty="0"/>
          </a:p>
        </p:txBody>
      </p:sp>
      <p:sp>
        <p:nvSpPr>
          <p:cNvPr id="4" name="Dikdörtgen 3"/>
          <p:cNvSpPr/>
          <p:nvPr/>
        </p:nvSpPr>
        <p:spPr>
          <a:xfrm>
            <a:off x="6025056" y="5319712"/>
            <a:ext cx="6096000" cy="1446550"/>
          </a:xfrm>
          <a:prstGeom prst="rect">
            <a:avLst/>
          </a:prstGeom>
        </p:spPr>
        <p:txBody>
          <a:bodyPr>
            <a:spAutoFit/>
          </a:bodyPr>
          <a:lstStyle/>
          <a:p>
            <a:r>
              <a:rPr lang="tr-TR" sz="2400" dirty="0" smtClean="0">
                <a:solidFill>
                  <a:srgbClr val="002060"/>
                </a:solidFill>
              </a:rPr>
              <a:t>Alanya </a:t>
            </a:r>
            <a:r>
              <a:rPr lang="tr-TR" sz="2400" dirty="0" err="1" smtClean="0">
                <a:solidFill>
                  <a:srgbClr val="002060"/>
                </a:solidFill>
              </a:rPr>
              <a:t>Sapadere</a:t>
            </a:r>
            <a:r>
              <a:rPr lang="tr-TR" sz="2400" dirty="0" smtClean="0">
                <a:solidFill>
                  <a:srgbClr val="002060"/>
                </a:solidFill>
              </a:rPr>
              <a:t> Kanyonu  </a:t>
            </a:r>
            <a:r>
              <a:rPr lang="tr-TR" sz="1600" b="1" dirty="0" smtClean="0">
                <a:latin typeface="Google Sans"/>
              </a:rPr>
              <a:t>karstik </a:t>
            </a:r>
            <a:r>
              <a:rPr lang="tr-TR" sz="1600" b="1" dirty="0">
                <a:latin typeface="Google Sans"/>
              </a:rPr>
              <a:t>oluşumlu, buz gibi suları ve şelaleleriyle ünlü bir doğa harikasıdır. Ahşap yürüyüş platformu, doğal havuzları, zengin bitki örtüsü ve alabalık tesisleriyle yaz aylarında serinlemek ve doğa yürüyüşü yapmak için ideal bir günübirlik turizm </a:t>
            </a:r>
            <a:r>
              <a:rPr lang="tr-TR" sz="1600" b="1" dirty="0" smtClean="0">
                <a:latin typeface="Google Sans"/>
              </a:rPr>
              <a:t>merkezidir.</a:t>
            </a:r>
            <a:endParaRPr lang="tr-TR" sz="1600" b="1" dirty="0"/>
          </a:p>
        </p:txBody>
      </p:sp>
      <p:sp>
        <p:nvSpPr>
          <p:cNvPr id="6" name="Dikdörtgen 5"/>
          <p:cNvSpPr/>
          <p:nvPr/>
        </p:nvSpPr>
        <p:spPr>
          <a:xfrm>
            <a:off x="5462753" y="1109093"/>
            <a:ext cx="6747641" cy="2400657"/>
          </a:xfrm>
          <a:prstGeom prst="rect">
            <a:avLst/>
          </a:prstGeom>
        </p:spPr>
        <p:txBody>
          <a:bodyPr wrap="square">
            <a:spAutoFit/>
          </a:bodyPr>
          <a:lstStyle/>
          <a:p>
            <a:r>
              <a:rPr lang="tr-TR" sz="2400" b="1" dirty="0">
                <a:solidFill>
                  <a:srgbClr val="002060"/>
                </a:solidFill>
              </a:rPr>
              <a:t>Köprülü Kanyon Milli Parkı: </a:t>
            </a:r>
            <a:r>
              <a:rPr lang="tr-TR" dirty="0" smtClean="0">
                <a:solidFill>
                  <a:srgbClr val="000000"/>
                </a:solidFill>
                <a:latin typeface="Cuprum"/>
              </a:rPr>
              <a:t>Antalya </a:t>
            </a:r>
            <a:r>
              <a:rPr lang="tr-TR" dirty="0">
                <a:solidFill>
                  <a:srgbClr val="000000"/>
                </a:solidFill>
                <a:latin typeface="Cuprum"/>
              </a:rPr>
              <a:t>şehrinin Manavgat ilçesinde, turkuaz renkli </a:t>
            </a:r>
            <a:r>
              <a:rPr lang="tr-TR" dirty="0" err="1">
                <a:solidFill>
                  <a:srgbClr val="000000"/>
                </a:solidFill>
                <a:latin typeface="Cuprum"/>
              </a:rPr>
              <a:t>Köprüçay</a:t>
            </a:r>
            <a:r>
              <a:rPr lang="tr-TR" dirty="0">
                <a:solidFill>
                  <a:srgbClr val="000000"/>
                </a:solidFill>
                <a:latin typeface="Cuprum"/>
              </a:rPr>
              <a:t> nehrinin üzerinde bulunmaktadır. Kanyon Köprülü ismini nehrin üzerinde bulunan </a:t>
            </a:r>
            <a:r>
              <a:rPr lang="tr-TR" dirty="0" smtClean="0">
                <a:solidFill>
                  <a:srgbClr val="000000"/>
                </a:solidFill>
                <a:latin typeface="Cuprum"/>
              </a:rPr>
              <a:t>antik köprüden almaktadır. </a:t>
            </a:r>
            <a:r>
              <a:rPr lang="tr-TR" dirty="0" smtClean="0"/>
              <a:t>Türkiye'nin </a:t>
            </a:r>
            <a:r>
              <a:rPr lang="tr-TR" dirty="0"/>
              <a:t>en popüler rafting merkezi olan kanyonda 14 km'lik parkurda rafting</a:t>
            </a:r>
            <a:r>
              <a:rPr lang="tr-TR" dirty="0" smtClean="0"/>
              <a:t>,</a:t>
            </a:r>
            <a:r>
              <a:rPr lang="tr-TR" dirty="0"/>
              <a:t> kano ve </a:t>
            </a:r>
            <a:r>
              <a:rPr lang="tr-TR" dirty="0" smtClean="0"/>
              <a:t>kanyon geçişi </a:t>
            </a:r>
            <a:r>
              <a:rPr lang="tr-TR" dirty="0"/>
              <a:t>sporları olmak üzere; yüzme, doğa yürüyüşü, botanik-yaban hayatı gözlemciliği, jeolojik yapı gözlemciliği, kampçılık, fotoğrafçılık, piknik, </a:t>
            </a:r>
            <a:r>
              <a:rPr lang="tr-TR" dirty="0" smtClean="0"/>
              <a:t>kaya </a:t>
            </a:r>
            <a:r>
              <a:rPr lang="tr-TR" dirty="0"/>
              <a:t>tırmanış</a:t>
            </a:r>
            <a:r>
              <a:rPr lang="tr-TR" dirty="0" smtClean="0"/>
              <a:t>  </a:t>
            </a:r>
            <a:r>
              <a:rPr lang="tr-TR" dirty="0"/>
              <a:t>gibi adrenalin dolu </a:t>
            </a:r>
            <a:r>
              <a:rPr lang="tr-TR" dirty="0" smtClean="0"/>
              <a:t>etkinlikler yapılabilmektedir.</a:t>
            </a:r>
            <a:endParaRPr lang="tr-TR" dirty="0"/>
          </a:p>
        </p:txBody>
      </p:sp>
      <p:sp>
        <p:nvSpPr>
          <p:cNvPr id="7" name="AutoShape 2" descr="C:\Users\KAL%C4%B0TE\Desktop\unnamed.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8" name="Resim 7"/>
          <p:cNvPicPr>
            <a:picLocks noChangeAspect="1"/>
          </p:cNvPicPr>
          <p:nvPr/>
        </p:nvPicPr>
        <p:blipFill>
          <a:blip r:embed="rId2"/>
          <a:stretch>
            <a:fillRect/>
          </a:stretch>
        </p:blipFill>
        <p:spPr>
          <a:xfrm>
            <a:off x="181850" y="1162294"/>
            <a:ext cx="4968218" cy="2468163"/>
          </a:xfrm>
          <a:prstGeom prst="rect">
            <a:avLst/>
          </a:prstGeom>
        </p:spPr>
      </p:pic>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6662" y="3504261"/>
            <a:ext cx="5722883" cy="1815451"/>
          </a:xfrm>
          <a:prstGeom prst="rect">
            <a:avLst/>
          </a:prstGeom>
        </p:spPr>
      </p:pic>
      <p:pic>
        <p:nvPicPr>
          <p:cNvPr id="10" name="Resim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2" y="5233300"/>
            <a:ext cx="5607269" cy="1619214"/>
          </a:xfrm>
          <a:prstGeom prst="rect">
            <a:avLst/>
          </a:prstGeom>
        </p:spPr>
      </p:pic>
    </p:spTree>
    <p:extLst>
      <p:ext uri="{BB962C8B-B14F-4D97-AF65-F5344CB8AC3E}">
        <p14:creationId xmlns:p14="http://schemas.microsoft.com/office/powerpoint/2010/main" val="36749701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87650">
              <a:srgbClr val="CBDFF1"/>
            </a:gs>
            <a:gs pos="92000">
              <a:schemeClr val="accent5">
                <a:lumMod val="60000"/>
                <a:lumOff val="40000"/>
              </a:schemeClr>
            </a:gs>
            <a:gs pos="3000">
              <a:schemeClr val="accent5">
                <a:lumMod val="75000"/>
              </a:schemeClr>
            </a:gs>
            <a:gs pos="35000">
              <a:schemeClr val="accent1">
                <a:lumMod val="30000"/>
                <a:lumOff val="70000"/>
              </a:schemeClr>
            </a:gs>
          </a:gsLst>
          <a:lin ang="18900000" scaled="1"/>
          <a:tileRect/>
        </a:gradFill>
        <a:effectLst/>
      </p:bgPr>
    </p:bg>
    <p:spTree>
      <p:nvGrpSpPr>
        <p:cNvPr id="1" name=""/>
        <p:cNvGrpSpPr/>
        <p:nvPr/>
      </p:nvGrpSpPr>
      <p:grpSpPr>
        <a:xfrm>
          <a:off x="0" y="0"/>
          <a:ext cx="0" cy="0"/>
          <a:chOff x="0" y="0"/>
          <a:chExt cx="0" cy="0"/>
        </a:xfrm>
      </p:grpSpPr>
      <p:pic>
        <p:nvPicPr>
          <p:cNvPr id="4103" name="Resim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4802" y="2174911"/>
            <a:ext cx="2204459" cy="1378301"/>
          </a:xfrm>
          <a:prstGeom prst="rect">
            <a:avLst/>
          </a:prstGeom>
          <a:noFill/>
          <a:extLst>
            <a:ext uri="{909E8E84-426E-40DD-AFC4-6F175D3DCCD1}">
              <a14:hiddenFill xmlns:a14="http://schemas.microsoft.com/office/drawing/2010/main">
                <a:solidFill>
                  <a:srgbClr val="FFFFFF"/>
                </a:solidFill>
              </a14:hiddenFill>
            </a:ext>
          </a:extLst>
        </p:spPr>
      </p:pic>
      <p:pic>
        <p:nvPicPr>
          <p:cNvPr id="4102" name="Resim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538" y="4728390"/>
            <a:ext cx="1761630" cy="1592835"/>
          </a:xfrm>
          <a:prstGeom prst="rect">
            <a:avLst/>
          </a:prstGeom>
          <a:noFill/>
          <a:extLst>
            <a:ext uri="{909E8E84-426E-40DD-AFC4-6F175D3DCCD1}">
              <a14:hiddenFill xmlns:a14="http://schemas.microsoft.com/office/drawing/2010/main">
                <a:solidFill>
                  <a:srgbClr val="FFFFFF"/>
                </a:solidFill>
              </a14:hiddenFill>
            </a:ext>
          </a:extLst>
        </p:spPr>
      </p:pic>
      <p:pic>
        <p:nvPicPr>
          <p:cNvPr id="4101" name="Resim 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0793" y="4044165"/>
            <a:ext cx="1959688" cy="1557030"/>
          </a:xfrm>
          <a:prstGeom prst="rect">
            <a:avLst/>
          </a:prstGeom>
          <a:noFill/>
          <a:extLst>
            <a:ext uri="{909E8E84-426E-40DD-AFC4-6F175D3DCCD1}">
              <a14:hiddenFill xmlns:a14="http://schemas.microsoft.com/office/drawing/2010/main">
                <a:solidFill>
                  <a:srgbClr val="FFFFFF"/>
                </a:solidFill>
              </a14:hiddenFill>
            </a:ext>
          </a:extLst>
        </p:spPr>
      </p:pic>
      <p:pic>
        <p:nvPicPr>
          <p:cNvPr id="4100" name="Resim 23"/>
          <p:cNvPicPr>
            <a:picLocks noChangeAspect="1" noChangeArrowheads="1"/>
          </p:cNvPicPr>
          <p:nvPr/>
        </p:nvPicPr>
        <p:blipFill rotWithShape="1">
          <a:blip r:embed="rId6">
            <a:extLst>
              <a:ext uri="{28A0092B-C50C-407E-A947-70E740481C1C}">
                <a14:useLocalDpi xmlns:a14="http://schemas.microsoft.com/office/drawing/2010/main" val="0"/>
              </a:ext>
            </a:extLst>
          </a:blip>
          <a:srcRect t="24689" r="-109" b="-3733"/>
          <a:stretch/>
        </p:blipFill>
        <p:spPr bwMode="auto">
          <a:xfrm>
            <a:off x="8571213" y="4070557"/>
            <a:ext cx="1756438" cy="1613854"/>
          </a:xfrm>
          <a:prstGeom prst="rect">
            <a:avLst/>
          </a:prstGeom>
          <a:noFill/>
          <a:extLst>
            <a:ext uri="{909E8E84-426E-40DD-AFC4-6F175D3DCCD1}">
              <a14:hiddenFill xmlns:a14="http://schemas.microsoft.com/office/drawing/2010/main">
                <a:solidFill>
                  <a:srgbClr val="FFFFFF"/>
                </a:solidFill>
              </a14:hiddenFill>
            </a:ext>
          </a:extLst>
        </p:spPr>
      </p:pic>
      <p:pic>
        <p:nvPicPr>
          <p:cNvPr id="4099" name="Resim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40286" y="4728390"/>
            <a:ext cx="2175631" cy="1595905"/>
          </a:xfrm>
          <a:prstGeom prst="rect">
            <a:avLst/>
          </a:prstGeom>
          <a:noFill/>
          <a:extLst>
            <a:ext uri="{909E8E84-426E-40DD-AFC4-6F175D3DCCD1}">
              <a14:hiddenFill xmlns:a14="http://schemas.microsoft.com/office/drawing/2010/main">
                <a:solidFill>
                  <a:srgbClr val="FFFFFF"/>
                </a:solidFill>
              </a14:hiddenFill>
            </a:ext>
          </a:extLst>
        </p:spPr>
      </p:pic>
      <p:pic>
        <p:nvPicPr>
          <p:cNvPr id="4098" name="Resim 25"/>
          <p:cNvPicPr>
            <a:picLocks noChangeAspect="1" noChangeArrowheads="1"/>
          </p:cNvPicPr>
          <p:nvPr/>
        </p:nvPicPr>
        <p:blipFill rotWithShape="1">
          <a:blip r:embed="rId8">
            <a:extLst>
              <a:ext uri="{28A0092B-C50C-407E-A947-70E740481C1C}">
                <a14:useLocalDpi xmlns:a14="http://schemas.microsoft.com/office/drawing/2010/main" val="0"/>
              </a:ext>
            </a:extLst>
          </a:blip>
          <a:srcRect l="22007" t="47568" r="3088" b="-2997"/>
          <a:stretch/>
        </p:blipFill>
        <p:spPr bwMode="auto">
          <a:xfrm>
            <a:off x="10365052" y="4153274"/>
            <a:ext cx="1890624" cy="148266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3"/>
          <p:cNvSpPr>
            <a:spLocks noChangeArrowheads="1"/>
          </p:cNvSpPr>
          <p:nvPr/>
        </p:nvSpPr>
        <p:spPr bwMode="auto">
          <a:xfrm>
            <a:off x="588963"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6" name="Rectangle 14"/>
          <p:cNvSpPr>
            <a:spLocks noChangeArrowheads="1"/>
          </p:cNvSpPr>
          <p:nvPr/>
        </p:nvSpPr>
        <p:spPr bwMode="auto">
          <a:xfrm>
            <a:off x="0" y="1676400"/>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7" name="Rectangle 15"/>
          <p:cNvSpPr>
            <a:spLocks noChangeArrowheads="1"/>
          </p:cNvSpPr>
          <p:nvPr/>
        </p:nvSpPr>
        <p:spPr bwMode="auto">
          <a:xfrm>
            <a:off x="0" y="2943225"/>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tr-TR" altLang="tr-TR" sz="1400" b="0" i="0" u="none" strike="noStrike" cap="none" normalizeH="0" baseline="0" smtClean="0">
                <a:ln>
                  <a:noFill/>
                </a:ln>
                <a:solidFill>
                  <a:srgbClr val="444444"/>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8" name="Rectangle 16"/>
          <p:cNvSpPr>
            <a:spLocks noChangeArrowheads="1"/>
          </p:cNvSpPr>
          <p:nvPr/>
        </p:nvSpPr>
        <p:spPr bwMode="auto">
          <a:xfrm>
            <a:off x="0" y="4133850"/>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9" name="Rectangle 17"/>
          <p:cNvSpPr>
            <a:spLocks noChangeArrowheads="1"/>
          </p:cNvSpPr>
          <p:nvPr/>
        </p:nvSpPr>
        <p:spPr bwMode="auto">
          <a:xfrm>
            <a:off x="0" y="5362575"/>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10" name="Rectangle 18"/>
          <p:cNvSpPr>
            <a:spLocks noChangeArrowheads="1"/>
          </p:cNvSpPr>
          <p:nvPr/>
        </p:nvSpPr>
        <p:spPr bwMode="auto">
          <a:xfrm>
            <a:off x="0" y="6591300"/>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rgbClr val="444444"/>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11" name="Rectangle 19"/>
          <p:cNvSpPr>
            <a:spLocks noChangeArrowheads="1"/>
          </p:cNvSpPr>
          <p:nvPr/>
        </p:nvSpPr>
        <p:spPr bwMode="auto">
          <a:xfrm>
            <a:off x="0" y="7829550"/>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rgbClr val="444444"/>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12" name="Rectangle 20"/>
          <p:cNvSpPr>
            <a:spLocks noChangeArrowheads="1"/>
          </p:cNvSpPr>
          <p:nvPr/>
        </p:nvSpPr>
        <p:spPr bwMode="auto">
          <a:xfrm>
            <a:off x="0" y="9058275"/>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smtClean="0">
                <a:ln>
                  <a:noFill/>
                </a:ln>
                <a:solidFill>
                  <a:srgbClr val="444444"/>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13" name="Rectangle 21"/>
          <p:cNvSpPr>
            <a:spLocks noChangeArrowheads="1"/>
          </p:cNvSpPr>
          <p:nvPr/>
        </p:nvSpPr>
        <p:spPr bwMode="auto">
          <a:xfrm>
            <a:off x="0" y="10325100"/>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14" name="Rectangle 22"/>
          <p:cNvSpPr>
            <a:spLocks noChangeArrowheads="1"/>
          </p:cNvSpPr>
          <p:nvPr/>
        </p:nvSpPr>
        <p:spPr bwMode="auto">
          <a:xfrm>
            <a:off x="0" y="11582400"/>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15" name="Rectangle 24"/>
          <p:cNvSpPr>
            <a:spLocks noChangeArrowheads="1"/>
          </p:cNvSpPr>
          <p:nvPr/>
        </p:nvSpPr>
        <p:spPr bwMode="auto">
          <a:xfrm>
            <a:off x="588963" y="128397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1" u="none" strike="noStrike" cap="none" normalizeH="0" baseline="0" smtClean="0">
                <a:ln>
                  <a:noFill/>
                </a:ln>
                <a:solidFill>
                  <a:schemeClr val="tx1"/>
                </a:solidFill>
                <a:effectLst/>
                <a:latin typeface="Arial" panose="020B0604020202020204" pitchFamily="34" charset="0"/>
              </a:rPr>
              <a:t>Restoranlarımızda yöremize ait Türk yemekler ve tatlıları sunuyoruz.</a:t>
            </a:r>
            <a:endParaRPr kumimoji="0" lang="tr-TR" altLang="tr-TR" sz="11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400" b="0" i="1" u="none" strike="noStrike" cap="none" normalizeH="0" baseline="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pic>
        <p:nvPicPr>
          <p:cNvPr id="16" name="Resim 15"/>
          <p:cNvPicPr>
            <a:picLocks noChangeAspect="1"/>
          </p:cNvPicPr>
          <p:nvPr/>
        </p:nvPicPr>
        <p:blipFill>
          <a:blip r:embed="rId9"/>
          <a:stretch>
            <a:fillRect/>
          </a:stretch>
        </p:blipFill>
        <p:spPr>
          <a:xfrm>
            <a:off x="10388772" y="329821"/>
            <a:ext cx="1524132" cy="1219306"/>
          </a:xfrm>
          <a:prstGeom prst="rect">
            <a:avLst/>
          </a:prstGeom>
        </p:spPr>
      </p:pic>
      <p:pic>
        <p:nvPicPr>
          <p:cNvPr id="17" name="Resim 16"/>
          <p:cNvPicPr>
            <a:picLocks noChangeAspect="1"/>
          </p:cNvPicPr>
          <p:nvPr/>
        </p:nvPicPr>
        <p:blipFill>
          <a:blip r:embed="rId10"/>
          <a:stretch>
            <a:fillRect/>
          </a:stretch>
        </p:blipFill>
        <p:spPr>
          <a:xfrm>
            <a:off x="8714801" y="245311"/>
            <a:ext cx="1469263" cy="1268078"/>
          </a:xfrm>
          <a:prstGeom prst="rect">
            <a:avLst/>
          </a:prstGeom>
        </p:spPr>
      </p:pic>
      <p:pic>
        <p:nvPicPr>
          <p:cNvPr id="18" name="Resim 17"/>
          <p:cNvPicPr>
            <a:picLocks noChangeAspect="1"/>
          </p:cNvPicPr>
          <p:nvPr/>
        </p:nvPicPr>
        <p:blipFill>
          <a:blip r:embed="rId11"/>
          <a:stretch>
            <a:fillRect/>
          </a:stretch>
        </p:blipFill>
        <p:spPr>
          <a:xfrm>
            <a:off x="6972626" y="264894"/>
            <a:ext cx="1572904" cy="1284233"/>
          </a:xfrm>
          <a:prstGeom prst="rect">
            <a:avLst/>
          </a:prstGeom>
        </p:spPr>
      </p:pic>
      <p:pic>
        <p:nvPicPr>
          <p:cNvPr id="30" name="Resim 2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279321" y="2235449"/>
            <a:ext cx="2431374" cy="1228725"/>
          </a:xfrm>
          <a:prstGeom prst="rect">
            <a:avLst/>
          </a:prstGeom>
          <a:noFill/>
          <a:extLst>
            <a:ext uri="{909E8E84-426E-40DD-AFC4-6F175D3DCCD1}">
              <a14:hiddenFill xmlns:a14="http://schemas.microsoft.com/office/drawing/2010/main">
                <a:solidFill>
                  <a:srgbClr val="FFFFFF"/>
                </a:solidFill>
              </a14:hiddenFill>
            </a:ext>
          </a:extLst>
        </p:spPr>
      </p:pic>
      <p:sp>
        <p:nvSpPr>
          <p:cNvPr id="25" name="Dikdörtgen 24"/>
          <p:cNvSpPr/>
          <p:nvPr/>
        </p:nvSpPr>
        <p:spPr>
          <a:xfrm>
            <a:off x="546538" y="73847"/>
            <a:ext cx="6096000" cy="3539430"/>
          </a:xfrm>
          <a:prstGeom prst="rect">
            <a:avLst/>
          </a:prstGeom>
        </p:spPr>
        <p:txBody>
          <a:bodyPr>
            <a:spAutoFit/>
          </a:bodyPr>
          <a:lstStyle/>
          <a:p>
            <a:pPr lvl="0" eaLnBrk="0" fontAlgn="base" hangingPunct="0">
              <a:spcBef>
                <a:spcPct val="0"/>
              </a:spcBef>
              <a:spcAft>
                <a:spcPct val="0"/>
              </a:spcAft>
            </a:pPr>
            <a:r>
              <a:rPr lang="tr-TR" altLang="tr-TR" sz="2400" b="1" i="1" dirty="0">
                <a:cs typeface="Arial" panose="020B0604020202020204" pitchFamily="34" charset="0"/>
              </a:rPr>
              <a:t>KÜLTÜR VE MİRASIN SUNULMASI</a:t>
            </a:r>
            <a:endParaRPr lang="tr-TR" altLang="tr-TR" sz="2400" b="1" dirty="0"/>
          </a:p>
          <a:p>
            <a:pPr lvl="0" eaLnBrk="0" fontAlgn="base" hangingPunct="0">
              <a:spcBef>
                <a:spcPct val="0"/>
              </a:spcBef>
              <a:spcAft>
                <a:spcPct val="0"/>
              </a:spcAft>
              <a:buFontTx/>
              <a:buChar char="•"/>
            </a:pPr>
            <a:r>
              <a:rPr lang="tr-TR" altLang="tr-TR" sz="2000" dirty="0" smtClean="0">
                <a:ea typeface="Carlito" charset="0"/>
                <a:cs typeface="Arial" panose="020B0604020202020204" pitchFamily="34" charset="0"/>
              </a:rPr>
              <a:t>Geleneksel </a:t>
            </a:r>
            <a:r>
              <a:rPr lang="tr-TR" altLang="tr-TR" sz="2000" dirty="0">
                <a:ea typeface="Carlito" charset="0"/>
                <a:cs typeface="Arial" panose="020B0604020202020204" pitchFamily="34" charset="0"/>
              </a:rPr>
              <a:t>Türk ve Yörük kültürü, damak tatları haftalık olarak düzenlenen Türk Geceleri, </a:t>
            </a:r>
            <a:r>
              <a:rPr lang="tr-TR" altLang="tr-TR" sz="2000" dirty="0" smtClean="0">
                <a:ea typeface="Carlito" charset="0"/>
                <a:cs typeface="Arial" panose="020B0604020202020204" pitchFamily="34" charset="0"/>
              </a:rPr>
              <a:t>kıl </a:t>
            </a:r>
            <a:r>
              <a:rPr lang="tr-TR" altLang="tr-TR" sz="2000" dirty="0">
                <a:ea typeface="Carlito" charset="0"/>
                <a:cs typeface="Arial" panose="020B0604020202020204" pitchFamily="34" charset="0"/>
              </a:rPr>
              <a:t>çadırda gözleme yapımı, Kumda Türk kahvesi </a:t>
            </a:r>
            <a:r>
              <a:rPr lang="tr-TR" altLang="tr-TR" sz="2000" dirty="0" smtClean="0">
                <a:ea typeface="Carlito" charset="0"/>
                <a:cs typeface="Arial" panose="020B0604020202020204" pitchFamily="34" charset="0"/>
              </a:rPr>
              <a:t>vb. etkinliklerle </a:t>
            </a:r>
            <a:r>
              <a:rPr lang="en-US" altLang="tr-TR" sz="2000" dirty="0" err="1">
                <a:ea typeface="Carlito" charset="0"/>
                <a:cs typeface="Arial" panose="020B0604020202020204" pitchFamily="34" charset="0"/>
              </a:rPr>
              <a:t>misafirlere</a:t>
            </a:r>
            <a:r>
              <a:rPr lang="en-US" altLang="tr-TR" sz="2000" dirty="0">
                <a:ea typeface="Carlito" charset="0"/>
                <a:cs typeface="Arial" panose="020B0604020202020204" pitchFamily="34" charset="0"/>
              </a:rPr>
              <a:t> </a:t>
            </a:r>
            <a:r>
              <a:rPr lang="en-US" altLang="tr-TR" sz="2000" dirty="0" err="1">
                <a:ea typeface="Carlito" charset="0"/>
                <a:cs typeface="Arial" panose="020B0604020202020204" pitchFamily="34" charset="0"/>
              </a:rPr>
              <a:t>tanıtılmaktadır</a:t>
            </a:r>
            <a:r>
              <a:rPr lang="en-US" altLang="tr-TR" sz="2000" dirty="0">
                <a:ea typeface="Carlito" charset="0"/>
                <a:cs typeface="Arial" panose="020B0604020202020204" pitchFamily="34" charset="0"/>
              </a:rPr>
              <a:t>. </a:t>
            </a:r>
            <a:endParaRPr lang="tr-TR" altLang="tr-TR" sz="2000" dirty="0"/>
          </a:p>
          <a:p>
            <a:pPr lvl="0" eaLnBrk="0" fontAlgn="base" hangingPunct="0">
              <a:spcBef>
                <a:spcPct val="0"/>
              </a:spcBef>
              <a:spcAft>
                <a:spcPct val="0"/>
              </a:spcAft>
              <a:buFontTx/>
              <a:buChar char="•"/>
            </a:pPr>
            <a:r>
              <a:rPr lang="tr-TR" altLang="tr-TR" sz="2000" dirty="0">
                <a:ea typeface="Carlito" charset="0"/>
                <a:cs typeface="Arial" panose="020B0604020202020204" pitchFamily="34" charset="0"/>
              </a:rPr>
              <a:t>Tesis bahçesinde göçebe hayatı simgeleyen deve heykeli bulunmaktadır.</a:t>
            </a:r>
            <a:endParaRPr lang="tr-TR" altLang="tr-TR" sz="2000" dirty="0"/>
          </a:p>
          <a:p>
            <a:pPr lvl="0" eaLnBrk="0" fontAlgn="base" hangingPunct="0">
              <a:spcBef>
                <a:spcPct val="0"/>
              </a:spcBef>
              <a:spcAft>
                <a:spcPct val="0"/>
              </a:spcAft>
              <a:buFontTx/>
              <a:buChar char="•"/>
            </a:pPr>
            <a:r>
              <a:rPr lang="tr-TR" altLang="tr-TR" sz="2000" i="1" dirty="0">
                <a:ea typeface="Calibri" panose="020F0502020204030204" pitchFamily="34" charset="0"/>
                <a:cs typeface="Arial" panose="020B0604020202020204" pitchFamily="34" charset="0"/>
              </a:rPr>
              <a:t> Dini ve milli bayramlarda günün anlamına uygun süslemeler, ikramlar ve etkinlikler yapılmaktadır.</a:t>
            </a:r>
            <a:endParaRPr lang="tr-TR" altLang="tr-TR" sz="2000" dirty="0"/>
          </a:p>
          <a:p>
            <a:pPr lvl="0" eaLnBrk="0" fontAlgn="base" hangingPunct="0">
              <a:spcBef>
                <a:spcPct val="0"/>
              </a:spcBef>
              <a:spcAft>
                <a:spcPct val="0"/>
              </a:spcAft>
              <a:buFontTx/>
              <a:buChar char="•"/>
            </a:pPr>
            <a:r>
              <a:rPr lang="tr-TR" altLang="tr-TR" sz="2000" i="1" dirty="0">
                <a:ea typeface="Carlito" charset="0"/>
                <a:cs typeface="Carlito" charset="0"/>
              </a:rPr>
              <a:t>Tesisimizde bulunan işletmecilerin geleneksel ürün satışlarını teşvik </a:t>
            </a:r>
            <a:r>
              <a:rPr lang="tr-TR" altLang="tr-TR" sz="2000" i="1" dirty="0" smtClean="0">
                <a:ea typeface="Carlito" charset="0"/>
                <a:cs typeface="Carlito" charset="0"/>
              </a:rPr>
              <a:t>etmekteyiz.</a:t>
            </a:r>
            <a:endParaRPr lang="tr-TR" altLang="tr-TR" sz="2000" dirty="0"/>
          </a:p>
        </p:txBody>
      </p:sp>
      <p:sp>
        <p:nvSpPr>
          <p:cNvPr id="29" name="Unvan 1"/>
          <p:cNvSpPr>
            <a:spLocks noGrp="1"/>
          </p:cNvSpPr>
          <p:nvPr>
            <p:ph type="title"/>
          </p:nvPr>
        </p:nvSpPr>
        <p:spPr>
          <a:xfrm>
            <a:off x="7889079" y="1587886"/>
            <a:ext cx="2294985" cy="669994"/>
          </a:xfrm>
        </p:spPr>
        <p:txBody>
          <a:bodyPr>
            <a:normAutofit fontScale="90000"/>
          </a:bodyPr>
          <a:lstStyle/>
          <a:p>
            <a:pPr algn="ctr"/>
            <a:r>
              <a:rPr lang="tr-TR" sz="1800" b="1" dirty="0" smtClean="0"/>
              <a:t> </a:t>
            </a:r>
            <a:r>
              <a:rPr lang="tr-TR" sz="1800" b="1" dirty="0"/>
              <a:t/>
            </a:r>
            <a:br>
              <a:rPr lang="tr-TR" sz="1800" b="1" dirty="0"/>
            </a:br>
            <a:r>
              <a:rPr lang="tr-TR" sz="2200" b="1" dirty="0"/>
              <a:t>Market ürünlerimiz </a:t>
            </a:r>
            <a:r>
              <a:rPr lang="tr-TR" sz="1800" dirty="0"/>
              <a:t/>
            </a:r>
            <a:br>
              <a:rPr lang="tr-TR" sz="1800" dirty="0"/>
            </a:br>
            <a:r>
              <a:rPr lang="tr-TR" sz="1800" dirty="0">
                <a:solidFill>
                  <a:schemeClr val="tx1">
                    <a:lumMod val="95000"/>
                    <a:lumOff val="5000"/>
                  </a:schemeClr>
                </a:solidFill>
              </a:rPr>
              <a:t/>
            </a:r>
            <a:br>
              <a:rPr lang="tr-TR" sz="1800" dirty="0">
                <a:solidFill>
                  <a:schemeClr val="tx1">
                    <a:lumMod val="95000"/>
                    <a:lumOff val="5000"/>
                  </a:schemeClr>
                </a:solidFill>
              </a:rPr>
            </a:br>
            <a:endParaRPr lang="tr-TR" sz="1800" dirty="0"/>
          </a:p>
        </p:txBody>
      </p:sp>
      <p:sp>
        <p:nvSpPr>
          <p:cNvPr id="31" name="Unvan 1"/>
          <p:cNvSpPr txBox="1">
            <a:spLocks/>
          </p:cNvSpPr>
          <p:nvPr/>
        </p:nvSpPr>
        <p:spPr>
          <a:xfrm>
            <a:off x="6642538" y="3211450"/>
            <a:ext cx="2719470" cy="128982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tr-TR" sz="1800" dirty="0" smtClean="0"/>
              <a:t/>
            </a:r>
            <a:br>
              <a:rPr lang="tr-TR" sz="1800" dirty="0" smtClean="0"/>
            </a:br>
            <a:r>
              <a:rPr lang="tr-TR" sz="1800" b="1" dirty="0" smtClean="0">
                <a:solidFill>
                  <a:schemeClr val="tx1">
                    <a:lumMod val="75000"/>
                    <a:lumOff val="25000"/>
                  </a:schemeClr>
                </a:solidFill>
              </a:rPr>
              <a:t>Yöresel oyunlar </a:t>
            </a:r>
            <a:br>
              <a:rPr lang="tr-TR" sz="1800" b="1" dirty="0" smtClean="0">
                <a:solidFill>
                  <a:schemeClr val="tx1">
                    <a:lumMod val="75000"/>
                    <a:lumOff val="25000"/>
                  </a:schemeClr>
                </a:solidFill>
              </a:rPr>
            </a:br>
            <a:r>
              <a:rPr lang="tr-TR" sz="1800" dirty="0" smtClean="0">
                <a:solidFill>
                  <a:schemeClr val="tx1">
                    <a:lumMod val="95000"/>
                    <a:lumOff val="5000"/>
                  </a:schemeClr>
                </a:solidFill>
              </a:rPr>
              <a:t/>
            </a:r>
            <a:br>
              <a:rPr lang="tr-TR" sz="1800" dirty="0" smtClean="0">
                <a:solidFill>
                  <a:schemeClr val="tx1">
                    <a:lumMod val="95000"/>
                    <a:lumOff val="5000"/>
                  </a:schemeClr>
                </a:solidFill>
              </a:rPr>
            </a:br>
            <a:endParaRPr lang="tr-TR" sz="1800" dirty="0"/>
          </a:p>
        </p:txBody>
      </p:sp>
      <p:sp>
        <p:nvSpPr>
          <p:cNvPr id="32" name="Unvan 1"/>
          <p:cNvSpPr txBox="1">
            <a:spLocks/>
          </p:cNvSpPr>
          <p:nvPr/>
        </p:nvSpPr>
        <p:spPr>
          <a:xfrm>
            <a:off x="9352695" y="3321572"/>
            <a:ext cx="2431375" cy="1028621"/>
          </a:xfrm>
          <a:prstGeom prst="rect">
            <a:avLst/>
          </a:prstGeom>
        </p:spPr>
        <p:txBody>
          <a:bodyPr vert="horz" lIns="91440" tIns="45720" rIns="91440" bIns="45720" rtlCol="0" anchor="ctr">
            <a:normAutofit fontScale="925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tr-TR" sz="1800" b="1" dirty="0" smtClean="0">
                <a:solidFill>
                  <a:schemeClr val="tx1">
                    <a:lumMod val="75000"/>
                    <a:lumOff val="25000"/>
                  </a:schemeClr>
                </a:solidFill>
              </a:rPr>
              <a:t/>
            </a:r>
            <a:br>
              <a:rPr lang="tr-TR" sz="1800" b="1" dirty="0" smtClean="0">
                <a:solidFill>
                  <a:schemeClr val="tx1">
                    <a:lumMod val="75000"/>
                    <a:lumOff val="25000"/>
                  </a:schemeClr>
                </a:solidFill>
              </a:rPr>
            </a:br>
            <a:r>
              <a:rPr lang="tr-TR" sz="1800" b="1" dirty="0" smtClean="0">
                <a:solidFill>
                  <a:schemeClr val="tx1">
                    <a:lumMod val="75000"/>
                    <a:lumOff val="25000"/>
                  </a:schemeClr>
                </a:solidFill>
              </a:rPr>
              <a:t>Otel bahçesinde bulunan </a:t>
            </a:r>
          </a:p>
          <a:p>
            <a:pPr algn="ctr"/>
            <a:r>
              <a:rPr lang="tr-TR" sz="1800" b="1" dirty="0" smtClean="0">
                <a:solidFill>
                  <a:schemeClr val="tx1">
                    <a:lumMod val="75000"/>
                    <a:lumOff val="25000"/>
                  </a:schemeClr>
                </a:solidFill>
              </a:rPr>
              <a:t>deve heykeli </a:t>
            </a:r>
            <a:br>
              <a:rPr lang="tr-TR" sz="1800" b="1" dirty="0" smtClean="0">
                <a:solidFill>
                  <a:schemeClr val="tx1">
                    <a:lumMod val="75000"/>
                    <a:lumOff val="25000"/>
                  </a:schemeClr>
                </a:solidFill>
              </a:rPr>
            </a:br>
            <a:r>
              <a:rPr lang="tr-TR" sz="1800" dirty="0" smtClean="0">
                <a:solidFill>
                  <a:schemeClr val="tx1">
                    <a:lumMod val="95000"/>
                    <a:lumOff val="5000"/>
                  </a:schemeClr>
                </a:solidFill>
              </a:rPr>
              <a:t/>
            </a:r>
            <a:br>
              <a:rPr lang="tr-TR" sz="1800" dirty="0" smtClean="0">
                <a:solidFill>
                  <a:schemeClr val="tx1">
                    <a:lumMod val="95000"/>
                    <a:lumOff val="5000"/>
                  </a:schemeClr>
                </a:solidFill>
              </a:rPr>
            </a:br>
            <a:endParaRPr lang="tr-TR" sz="1800" dirty="0"/>
          </a:p>
        </p:txBody>
      </p:sp>
      <p:sp>
        <p:nvSpPr>
          <p:cNvPr id="33" name="Unvan 1"/>
          <p:cNvSpPr txBox="1">
            <a:spLocks/>
          </p:cNvSpPr>
          <p:nvPr/>
        </p:nvSpPr>
        <p:spPr>
          <a:xfrm>
            <a:off x="6001016" y="4862027"/>
            <a:ext cx="6316489" cy="1325563"/>
          </a:xfrm>
          <a:prstGeom prst="rect">
            <a:avLst/>
          </a:prstGeom>
        </p:spPr>
        <p:txBody>
          <a:bodyPr vert="horz" lIns="91440" tIns="45720" rIns="91440" bIns="45720" rtlCol="0" anchor="ctr">
            <a:normAutofit fontScale="92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tr-TR" sz="1800" b="1" dirty="0" smtClean="0">
                <a:solidFill>
                  <a:schemeClr val="tx1">
                    <a:lumMod val="75000"/>
                    <a:lumOff val="25000"/>
                  </a:schemeClr>
                </a:solidFill>
              </a:rPr>
              <a:t/>
            </a:r>
            <a:br>
              <a:rPr lang="tr-TR" sz="1800" b="1" dirty="0" smtClean="0">
                <a:solidFill>
                  <a:schemeClr val="tx1">
                    <a:lumMod val="75000"/>
                    <a:lumOff val="25000"/>
                  </a:schemeClr>
                </a:solidFill>
              </a:rPr>
            </a:br>
            <a:r>
              <a:rPr lang="tr-TR" sz="1800" b="1" dirty="0" smtClean="0">
                <a:solidFill>
                  <a:schemeClr val="tx1">
                    <a:lumMod val="75000"/>
                    <a:lumOff val="25000"/>
                  </a:schemeClr>
                </a:solidFill>
              </a:rPr>
              <a:t> </a:t>
            </a:r>
            <a:br>
              <a:rPr lang="tr-TR" sz="1800" b="1" dirty="0" smtClean="0">
                <a:solidFill>
                  <a:schemeClr val="tx1">
                    <a:lumMod val="75000"/>
                    <a:lumOff val="25000"/>
                  </a:schemeClr>
                </a:solidFill>
              </a:rPr>
            </a:br>
            <a:r>
              <a:rPr lang="tr-TR" sz="1800" dirty="0" smtClean="0">
                <a:solidFill>
                  <a:schemeClr val="tx1">
                    <a:lumMod val="95000"/>
                    <a:lumOff val="5000"/>
                  </a:schemeClr>
                </a:solidFill>
              </a:rPr>
              <a:t/>
            </a:r>
            <a:br>
              <a:rPr lang="tr-TR" sz="1800" dirty="0" smtClean="0">
                <a:solidFill>
                  <a:schemeClr val="tx1">
                    <a:lumMod val="95000"/>
                    <a:lumOff val="5000"/>
                  </a:schemeClr>
                </a:solidFill>
              </a:rPr>
            </a:br>
            <a:r>
              <a:rPr lang="tr-TR" sz="2400" b="1" dirty="0" smtClean="0"/>
              <a:t>Yöresel yemek  ve kumda Türk kahvesi sunumlarımız</a:t>
            </a:r>
            <a:endParaRPr lang="tr-TR" sz="2400" b="1" dirty="0"/>
          </a:p>
        </p:txBody>
      </p:sp>
      <p:sp>
        <p:nvSpPr>
          <p:cNvPr id="34" name="Unvan 1"/>
          <p:cNvSpPr txBox="1">
            <a:spLocks/>
          </p:cNvSpPr>
          <p:nvPr/>
        </p:nvSpPr>
        <p:spPr>
          <a:xfrm>
            <a:off x="122441" y="5684411"/>
            <a:ext cx="5501471" cy="1325563"/>
          </a:xfrm>
          <a:prstGeom prst="rect">
            <a:avLst/>
          </a:prstGeom>
        </p:spPr>
        <p:txBody>
          <a:bodyPr vert="horz" lIns="91440" tIns="45720" rIns="91440" bIns="45720" rtlCol="0" anchor="ctr">
            <a:normAutofit fontScale="8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tr-TR" sz="1800" b="1" dirty="0" smtClean="0">
                <a:solidFill>
                  <a:schemeClr val="tx1">
                    <a:lumMod val="75000"/>
                    <a:lumOff val="25000"/>
                  </a:schemeClr>
                </a:solidFill>
              </a:rPr>
              <a:t/>
            </a:r>
            <a:br>
              <a:rPr lang="tr-TR" sz="1800" b="1" dirty="0" smtClean="0">
                <a:solidFill>
                  <a:schemeClr val="tx1">
                    <a:lumMod val="75000"/>
                    <a:lumOff val="25000"/>
                  </a:schemeClr>
                </a:solidFill>
              </a:rPr>
            </a:br>
            <a:r>
              <a:rPr lang="tr-TR" sz="1800" dirty="0" smtClean="0">
                <a:solidFill>
                  <a:schemeClr val="accent2">
                    <a:lumMod val="75000"/>
                  </a:schemeClr>
                </a:solidFill>
              </a:rPr>
              <a:t> </a:t>
            </a:r>
            <a:br>
              <a:rPr lang="tr-TR" sz="1800" dirty="0" smtClean="0">
                <a:solidFill>
                  <a:schemeClr val="accent2">
                    <a:lumMod val="75000"/>
                  </a:schemeClr>
                </a:solidFill>
              </a:rPr>
            </a:br>
            <a:r>
              <a:rPr lang="tr-TR" sz="1800" b="1" dirty="0" smtClean="0">
                <a:solidFill>
                  <a:schemeClr val="tx1">
                    <a:lumMod val="95000"/>
                    <a:lumOff val="5000"/>
                  </a:schemeClr>
                </a:solidFill>
              </a:rPr>
              <a:t/>
            </a:r>
            <a:br>
              <a:rPr lang="tr-TR" sz="1800" b="1" dirty="0" smtClean="0">
                <a:solidFill>
                  <a:schemeClr val="tx1">
                    <a:lumMod val="95000"/>
                    <a:lumOff val="5000"/>
                  </a:schemeClr>
                </a:solidFill>
              </a:rPr>
            </a:br>
            <a:r>
              <a:rPr lang="tr-TR" sz="2700" b="1" dirty="0" smtClean="0">
                <a:solidFill>
                  <a:schemeClr val="tx1">
                    <a:lumMod val="95000"/>
                    <a:lumOff val="5000"/>
                  </a:schemeClr>
                </a:solidFill>
              </a:rPr>
              <a:t>Dini ve Milli bayramlarda sunum örneklerimiz </a:t>
            </a:r>
            <a:r>
              <a:rPr lang="tr-TR" sz="2400" dirty="0" smtClean="0"/>
              <a:t/>
            </a:r>
            <a:br>
              <a:rPr lang="tr-TR" sz="2400" dirty="0" smtClean="0"/>
            </a:br>
            <a:endParaRPr lang="tr-TR" sz="2400" dirty="0"/>
          </a:p>
        </p:txBody>
      </p:sp>
    </p:spTree>
    <p:extLst>
      <p:ext uri="{BB962C8B-B14F-4D97-AF65-F5344CB8AC3E}">
        <p14:creationId xmlns:p14="http://schemas.microsoft.com/office/powerpoint/2010/main" val="13126665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3000"/>
            <a:lum/>
          </a:blip>
          <a:srcRect/>
          <a:stretch>
            <a:fillRect l="-8000" t="-1000" r="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3929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1000"/>
            <a:lum/>
          </a:blip>
          <a:srcRect/>
          <a:stretch>
            <a:fillRect t="-28000" b="-62000"/>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407277" y="1276951"/>
            <a:ext cx="10836166" cy="1229711"/>
          </a:xfrm>
        </p:spPr>
        <p:txBody>
          <a:bodyPr/>
          <a:lstStyle/>
          <a:p>
            <a:r>
              <a:rPr lang="tr-TR" sz="4800" b="1" i="1" dirty="0">
                <a:solidFill>
                  <a:schemeClr val="accent5">
                    <a:lumMod val="75000"/>
                  </a:schemeClr>
                </a:solidFill>
              </a:rPr>
              <a:t>VİZYONUMUZ</a:t>
            </a:r>
            <a:r>
              <a:rPr lang="tr-TR" sz="3600" b="1" dirty="0">
                <a:solidFill>
                  <a:schemeClr val="accent5">
                    <a:lumMod val="75000"/>
                  </a:schemeClr>
                </a:solidFill>
              </a:rPr>
              <a:t> </a:t>
            </a:r>
            <a:r>
              <a:rPr lang="tr-TR" dirty="0"/>
              <a:t/>
            </a:r>
            <a:br>
              <a:rPr lang="tr-TR" dirty="0"/>
            </a:br>
            <a:endParaRPr lang="tr-TR" dirty="0"/>
          </a:p>
        </p:txBody>
      </p:sp>
      <p:sp>
        <p:nvSpPr>
          <p:cNvPr id="3" name="İçerik Yer Tutucusu 2"/>
          <p:cNvSpPr>
            <a:spLocks noGrp="1"/>
          </p:cNvSpPr>
          <p:nvPr>
            <p:ph idx="1"/>
          </p:nvPr>
        </p:nvSpPr>
        <p:spPr>
          <a:xfrm>
            <a:off x="373120" y="2680138"/>
            <a:ext cx="11511454" cy="3736428"/>
          </a:xfrm>
        </p:spPr>
        <p:txBody>
          <a:bodyPr/>
          <a:lstStyle/>
          <a:p>
            <a:r>
              <a:rPr lang="tr-TR" sz="3200" dirty="0"/>
              <a:t>Sunduğumuz otelcilik  hizmeti ile turizm  sektörünün gelişmesine katkıda bulunmayı hedefleyen  kurumumuz, sürdürülebilir anlayışı içerisinde  güncel değişimleri takip ederek  sorumluluk bilincine sahip, işini seven, gelişime açık, sevgi, saygı güler yüzlü, güvenilir ve ekip ruhuna sahip personel ile kurumsal performansımızı en üst seviyeye çıkarmayı ve sektörde örnek olmayı hedeflemektedir.</a:t>
            </a:r>
          </a:p>
          <a:p>
            <a:endParaRPr lang="tr-TR" dirty="0"/>
          </a:p>
        </p:txBody>
      </p:sp>
    </p:spTree>
    <p:extLst>
      <p:ext uri="{BB962C8B-B14F-4D97-AF65-F5344CB8AC3E}">
        <p14:creationId xmlns:p14="http://schemas.microsoft.com/office/powerpoint/2010/main" val="3524625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l="-4000" t="-9000" r="4000" b="-13000"/>
          </a:stretch>
        </a:blip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0717" y="2645431"/>
            <a:ext cx="10865069" cy="4351338"/>
          </a:xfrm>
        </p:spPr>
        <p:txBody>
          <a:bodyPr>
            <a:normAutofit lnSpcReduction="10000"/>
          </a:bodyPr>
          <a:lstStyle/>
          <a:p>
            <a:pPr lvl="0"/>
            <a:r>
              <a:rPr lang="tr-TR" sz="3200" b="1" dirty="0"/>
              <a:t>Konuklarımızın her zaman tercih ettikleri aynı zamanda başkalarına da tavsiye ettikleri bir örnek tesis </a:t>
            </a:r>
            <a:r>
              <a:rPr lang="tr-TR" sz="3200" b="1" dirty="0" smtClean="0"/>
              <a:t>olmak,</a:t>
            </a:r>
            <a:endParaRPr lang="tr-TR" sz="3200" b="1" dirty="0"/>
          </a:p>
          <a:p>
            <a:pPr lvl="0"/>
            <a:r>
              <a:rPr lang="tr-TR" sz="3200" b="1" dirty="0"/>
              <a:t>Hizmet kalitemizi en üst seviyeye çıkararak müşteri memnuniyetinde sürekliliği </a:t>
            </a:r>
            <a:r>
              <a:rPr lang="tr-TR" sz="3200" b="1" dirty="0" smtClean="0"/>
              <a:t>sağlamak, </a:t>
            </a:r>
            <a:endParaRPr lang="tr-TR" sz="3200" b="1" dirty="0"/>
          </a:p>
          <a:p>
            <a:pPr lvl="0"/>
            <a:r>
              <a:rPr lang="tr-TR" sz="3200" b="1" dirty="0"/>
              <a:t>Müşterilerimizin ihtiyaçlarına yönelik en üst düzeyde çözümler </a:t>
            </a:r>
            <a:r>
              <a:rPr lang="tr-TR" sz="3200" b="1" dirty="0" smtClean="0"/>
              <a:t>sunmak,</a:t>
            </a:r>
            <a:endParaRPr lang="tr-TR" sz="3200" b="1" dirty="0"/>
          </a:p>
          <a:p>
            <a:pPr lvl="0"/>
            <a:r>
              <a:rPr lang="tr-TR" sz="3200" b="1" dirty="0"/>
              <a:t>% 100 müşteri memnuniyeti odaklı ilerleme </a:t>
            </a:r>
            <a:r>
              <a:rPr lang="tr-TR" sz="3200" b="1" dirty="0" smtClean="0"/>
              <a:t>sağlamak,</a:t>
            </a:r>
            <a:endParaRPr lang="tr-TR" sz="3200" b="1" dirty="0"/>
          </a:p>
          <a:p>
            <a:pPr lvl="0"/>
            <a:r>
              <a:rPr lang="tr-TR" sz="3200" b="1" dirty="0"/>
              <a:t>Yerel ekonomiyi güçlendirirken çevrenin de iyileştirilmesine ve korunmasına destek olan bir tesis olmaktır.</a:t>
            </a:r>
          </a:p>
          <a:p>
            <a:endParaRPr lang="tr-TR" dirty="0"/>
          </a:p>
        </p:txBody>
      </p:sp>
    </p:spTree>
    <p:extLst>
      <p:ext uri="{BB962C8B-B14F-4D97-AF65-F5344CB8AC3E}">
        <p14:creationId xmlns:p14="http://schemas.microsoft.com/office/powerpoint/2010/main" val="2298987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l="-18000" t="-8000" b="-70000"/>
          </a:stretch>
        </a:blip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236484" y="112879"/>
            <a:ext cx="10515600" cy="1325563"/>
          </a:xfrm>
        </p:spPr>
        <p:txBody>
          <a:bodyPr/>
          <a:lstStyle/>
          <a:p>
            <a:r>
              <a:rPr lang="tr-TR" sz="4400" b="1" dirty="0">
                <a:solidFill>
                  <a:schemeClr val="tx1">
                    <a:lumMod val="95000"/>
                    <a:lumOff val="5000"/>
                  </a:schemeClr>
                </a:solidFill>
              </a:rPr>
              <a:t>SÜRDÜRÜLEBİLİRLİK POLİTİKAMIZ</a:t>
            </a:r>
            <a:r>
              <a:rPr lang="tr-TR" sz="4400" b="1" u="sng" dirty="0">
                <a:solidFill>
                  <a:schemeClr val="tx1">
                    <a:lumMod val="95000"/>
                    <a:lumOff val="5000"/>
                  </a:schemeClr>
                </a:solidFill>
              </a:rPr>
              <a:t> </a:t>
            </a:r>
            <a:r>
              <a:rPr lang="tr-TR" sz="3600" i="1" dirty="0"/>
              <a:t/>
            </a:r>
            <a:br>
              <a:rPr lang="tr-TR" sz="3600" i="1" dirty="0"/>
            </a:br>
            <a:endParaRPr lang="tr-TR" dirty="0"/>
          </a:p>
        </p:txBody>
      </p:sp>
      <p:sp>
        <p:nvSpPr>
          <p:cNvPr id="3" name="İçerik Yer Tutucusu 2"/>
          <p:cNvSpPr>
            <a:spLocks noGrp="1"/>
          </p:cNvSpPr>
          <p:nvPr>
            <p:ph idx="1"/>
          </p:nvPr>
        </p:nvSpPr>
        <p:spPr>
          <a:xfrm>
            <a:off x="78828" y="1063220"/>
            <a:ext cx="12081641" cy="4004440"/>
          </a:xfrm>
        </p:spPr>
        <p:txBody>
          <a:bodyPr>
            <a:normAutofit/>
          </a:bodyPr>
          <a:lstStyle/>
          <a:p>
            <a:pPr marL="0" indent="0">
              <a:buNone/>
            </a:pPr>
            <a:r>
              <a:rPr lang="tr-TR" sz="2800" b="1" i="1" dirty="0" smtClean="0">
                <a:solidFill>
                  <a:schemeClr val="tx1">
                    <a:lumMod val="85000"/>
                    <a:lumOff val="15000"/>
                  </a:schemeClr>
                </a:solidFill>
              </a:rPr>
              <a:t>  Modern </a:t>
            </a:r>
            <a:r>
              <a:rPr lang="tr-TR" sz="2800" b="1" i="1" dirty="0">
                <a:solidFill>
                  <a:schemeClr val="tx1">
                    <a:lumMod val="85000"/>
                    <a:lumOff val="15000"/>
                  </a:schemeClr>
                </a:solidFill>
              </a:rPr>
              <a:t>Saraylar  Hotel olarak sürdürülebilir yönetim sistemi politikamız tüm faaliyetlerinde misafirler, personeller ve üçüncü taraflar ile ilgili din, dil, ırk, cinsiyet, cinsel tercih, fiziksel yetkinlikler konularında ayrım yapmadan kişilerin sosyal, kültürel, temel hak ve özgürlüklerini, sağlık ve güvenlik haklarını ön planda </a:t>
            </a:r>
            <a:r>
              <a:rPr lang="tr-TR" sz="2800" b="1" i="1" dirty="0" smtClean="0">
                <a:solidFill>
                  <a:schemeClr val="tx1">
                    <a:lumMod val="85000"/>
                    <a:lumOff val="15000"/>
                  </a:schemeClr>
                </a:solidFill>
              </a:rPr>
              <a:t>tutup </a:t>
            </a:r>
            <a:r>
              <a:rPr lang="tr-TR" sz="2800" b="1" i="1" dirty="0">
                <a:solidFill>
                  <a:schemeClr val="tx1">
                    <a:lumMod val="85000"/>
                    <a:lumOff val="15000"/>
                  </a:schemeClr>
                </a:solidFill>
              </a:rPr>
              <a:t>bunlar için gerekli </a:t>
            </a:r>
            <a:r>
              <a:rPr lang="tr-TR" sz="2800" b="1" i="1" dirty="0" smtClean="0">
                <a:solidFill>
                  <a:schemeClr val="tx1">
                    <a:lumMod val="85000"/>
                    <a:lumOff val="15000"/>
                  </a:schemeClr>
                </a:solidFill>
              </a:rPr>
              <a:t> </a:t>
            </a:r>
            <a:r>
              <a:rPr lang="tr-TR" sz="2800" b="1" i="1" dirty="0">
                <a:solidFill>
                  <a:schemeClr val="tx1">
                    <a:lumMod val="85000"/>
                    <a:lumOff val="15000"/>
                  </a:schemeClr>
                </a:solidFill>
              </a:rPr>
              <a:t>çalışmalarda bulunmak, tesis içinde ve dışındaki tüm faaliyetlerinde çevreye duyarlı hareket etmektir. Bu bağlamda  tesisin ve personellerin kalite ve ekonomik çıkarlarını göz önünde tutarak iyileştirmelerde bulunmaktır. </a:t>
            </a:r>
            <a:endParaRPr lang="tr-TR" sz="2800" b="1" i="1" dirty="0" smtClean="0">
              <a:solidFill>
                <a:schemeClr val="tx1">
                  <a:lumMod val="85000"/>
                  <a:lumOff val="15000"/>
                </a:schemeClr>
              </a:solidFill>
            </a:endParaRPr>
          </a:p>
          <a:p>
            <a:pPr marL="0" indent="0">
              <a:buNone/>
            </a:pPr>
            <a:r>
              <a:rPr lang="en-US" sz="2800" b="1" i="1" dirty="0" smtClean="0">
                <a:solidFill>
                  <a:schemeClr val="tx1">
                    <a:lumMod val="85000"/>
                    <a:lumOff val="15000"/>
                  </a:schemeClr>
                </a:solidFill>
              </a:rPr>
              <a:t>Bu </a:t>
            </a:r>
            <a:r>
              <a:rPr lang="en-US" sz="2800" b="1" i="1" dirty="0" err="1">
                <a:solidFill>
                  <a:schemeClr val="tx1">
                    <a:lumMod val="85000"/>
                    <a:lumOff val="15000"/>
                  </a:schemeClr>
                </a:solidFill>
              </a:rPr>
              <a:t>kapsamda</a:t>
            </a:r>
            <a:r>
              <a:rPr lang="en-US" sz="2800" b="1" i="1" dirty="0">
                <a:solidFill>
                  <a:schemeClr val="tx1">
                    <a:lumMod val="85000"/>
                    <a:lumOff val="15000"/>
                  </a:schemeClr>
                </a:solidFill>
              </a:rPr>
              <a:t> </a:t>
            </a:r>
            <a:r>
              <a:rPr lang="en-US" sz="2800" b="1" i="1" dirty="0" err="1">
                <a:solidFill>
                  <a:schemeClr val="tx1">
                    <a:lumMod val="85000"/>
                    <a:lumOff val="15000"/>
                  </a:schemeClr>
                </a:solidFill>
              </a:rPr>
              <a:t>öncelikli</a:t>
            </a:r>
            <a:r>
              <a:rPr lang="en-US" sz="2800" b="1" i="1" dirty="0">
                <a:solidFill>
                  <a:schemeClr val="tx1">
                    <a:lumMod val="85000"/>
                    <a:lumOff val="15000"/>
                  </a:schemeClr>
                </a:solidFill>
              </a:rPr>
              <a:t> </a:t>
            </a:r>
            <a:r>
              <a:rPr lang="en-US" sz="2800" b="1" i="1" dirty="0" err="1">
                <a:solidFill>
                  <a:schemeClr val="tx1">
                    <a:lumMod val="85000"/>
                    <a:lumOff val="15000"/>
                  </a:schemeClr>
                </a:solidFill>
              </a:rPr>
              <a:t>sorumluluklarımız</a:t>
            </a:r>
            <a:r>
              <a:rPr lang="en-US" sz="2800" b="1" i="1" dirty="0">
                <a:solidFill>
                  <a:schemeClr val="tx1">
                    <a:lumMod val="85000"/>
                    <a:lumOff val="15000"/>
                  </a:schemeClr>
                </a:solidFill>
              </a:rPr>
              <a:t>; </a:t>
            </a:r>
            <a:endParaRPr lang="tr-TR" sz="2800" b="1" dirty="0">
              <a:solidFill>
                <a:schemeClr val="tx1">
                  <a:lumMod val="85000"/>
                  <a:lumOff val="15000"/>
                </a:schemeClr>
              </a:solidFill>
            </a:endParaRPr>
          </a:p>
          <a:p>
            <a:endParaRPr lang="tr-TR" dirty="0"/>
          </a:p>
        </p:txBody>
      </p:sp>
    </p:spTree>
    <p:extLst>
      <p:ext uri="{BB962C8B-B14F-4D97-AF65-F5344CB8AC3E}">
        <p14:creationId xmlns:p14="http://schemas.microsoft.com/office/powerpoint/2010/main" val="444598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9000"/>
            <a:lum/>
          </a:blip>
          <a:srcRect/>
          <a:stretch>
            <a:fillRect l="-1000" r="-1000"/>
          </a:stretch>
        </a:blip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470524" cy="6700345"/>
          </a:xfrm>
        </p:spPr>
        <p:txBody>
          <a:bodyPr>
            <a:normAutofit/>
          </a:bodyPr>
          <a:lstStyle/>
          <a:p>
            <a:pPr marL="0" indent="0">
              <a:buNone/>
            </a:pPr>
            <a:endParaRPr lang="tr-TR" b="1" i="1" dirty="0" smtClean="0">
              <a:solidFill>
                <a:srgbClr val="002060"/>
              </a:solidFill>
            </a:endParaRPr>
          </a:p>
          <a:p>
            <a:pPr marL="0" indent="0">
              <a:buNone/>
            </a:pPr>
            <a:r>
              <a:rPr lang="tr-TR" sz="2400" b="1" i="1" dirty="0" smtClean="0">
                <a:solidFill>
                  <a:srgbClr val="002060"/>
                </a:solidFill>
              </a:rPr>
              <a:t>Çocuk </a:t>
            </a:r>
            <a:r>
              <a:rPr lang="tr-TR" sz="2400" b="1" i="1" dirty="0">
                <a:solidFill>
                  <a:srgbClr val="002060"/>
                </a:solidFill>
              </a:rPr>
              <a:t>Hakları</a:t>
            </a:r>
            <a:endParaRPr lang="tr-TR" sz="2400" b="1" dirty="0">
              <a:solidFill>
                <a:srgbClr val="002060"/>
              </a:solidFill>
            </a:endParaRPr>
          </a:p>
          <a:p>
            <a:pPr marL="0" indent="0">
              <a:buNone/>
            </a:pPr>
            <a:r>
              <a:rPr lang="tr-TR" b="1" i="1" dirty="0">
                <a:solidFill>
                  <a:schemeClr val="tx1">
                    <a:lumMod val="85000"/>
                    <a:lumOff val="15000"/>
                  </a:schemeClr>
                </a:solidFill>
              </a:rPr>
              <a:t>Yarınların inşasında yetişmiş nesillerin önemi bilinciyle, daha parlak ve sürdürülebilir bir gelecek için yerel makam, kuruluşlar ve mesleki okullar ile işbirliği içindeyiz. Tesis olarak mesleki okullara staj imkânı tanıyarak öğrencilerimize mesleki bilgiler edinmeleri sağlamaktayız. İlgili kurumlardan personellerimizin ’’çocuğa yönelik şiddet ve istismar ile mücadele’’ eğitimi almalarını sağlamaktayız. Çocuk sahibi çalışanlarımız için esnek çalışma imkanı </a:t>
            </a:r>
            <a:r>
              <a:rPr lang="tr-TR" b="1" i="1" dirty="0" smtClean="0">
                <a:solidFill>
                  <a:schemeClr val="tx1">
                    <a:lumMod val="85000"/>
                    <a:lumOff val="15000"/>
                  </a:schemeClr>
                </a:solidFill>
              </a:rPr>
              <a:t>sağlamaktayız</a:t>
            </a:r>
          </a:p>
          <a:p>
            <a:pPr marL="0" indent="0">
              <a:buNone/>
            </a:pPr>
            <a:endParaRPr lang="tr-TR" b="1" i="1" dirty="0" smtClean="0">
              <a:solidFill>
                <a:schemeClr val="tx1">
                  <a:lumMod val="85000"/>
                  <a:lumOff val="15000"/>
                </a:schemeClr>
              </a:solidFill>
            </a:endParaRPr>
          </a:p>
          <a:p>
            <a:pPr marL="0" indent="0">
              <a:buNone/>
            </a:pPr>
            <a:endParaRPr lang="tr-TR" b="1" i="1" dirty="0" smtClean="0">
              <a:solidFill>
                <a:schemeClr val="tx1">
                  <a:lumMod val="85000"/>
                  <a:lumOff val="15000"/>
                </a:schemeClr>
              </a:solidFill>
            </a:endParaRPr>
          </a:p>
          <a:p>
            <a:pPr marL="0" indent="0">
              <a:buNone/>
            </a:pPr>
            <a:endParaRPr lang="tr-TR" b="1" i="1" dirty="0">
              <a:solidFill>
                <a:schemeClr val="tx1">
                  <a:lumMod val="85000"/>
                  <a:lumOff val="15000"/>
                </a:schemeClr>
              </a:solidFill>
            </a:endParaRPr>
          </a:p>
          <a:p>
            <a:pPr marL="0" indent="0">
              <a:buNone/>
            </a:pPr>
            <a:endParaRPr lang="tr-TR" b="1" i="1" dirty="0">
              <a:solidFill>
                <a:schemeClr val="tx1">
                  <a:lumMod val="85000"/>
                  <a:lumOff val="15000"/>
                </a:schemeClr>
              </a:solidFill>
            </a:endParaRPr>
          </a:p>
          <a:p>
            <a:r>
              <a:rPr lang="tr-TR" sz="2400" i="1" dirty="0">
                <a:solidFill>
                  <a:srgbClr val="002060"/>
                </a:solidFill>
              </a:rPr>
              <a:t>İnsan</a:t>
            </a:r>
            <a:r>
              <a:rPr lang="tr-TR" sz="2400" b="1" i="1" dirty="0">
                <a:solidFill>
                  <a:srgbClr val="002060"/>
                </a:solidFill>
              </a:rPr>
              <a:t> </a:t>
            </a:r>
            <a:r>
              <a:rPr lang="tr-TR" sz="2400" b="1" i="1" dirty="0" smtClean="0">
                <a:solidFill>
                  <a:srgbClr val="002060"/>
                </a:solidFill>
              </a:rPr>
              <a:t>Hakları</a:t>
            </a:r>
            <a:endParaRPr lang="tr-TR" b="1" i="1" dirty="0">
              <a:solidFill>
                <a:schemeClr val="tx1">
                  <a:lumMod val="85000"/>
                  <a:lumOff val="15000"/>
                </a:schemeClr>
              </a:solidFill>
            </a:endParaRPr>
          </a:p>
          <a:p>
            <a:pPr marL="0" indent="0">
              <a:buNone/>
            </a:pPr>
            <a:r>
              <a:rPr lang="tr-TR" b="1" i="1" dirty="0" smtClean="0">
                <a:solidFill>
                  <a:schemeClr val="tx1">
                    <a:lumMod val="85000"/>
                    <a:lumOff val="15000"/>
                  </a:schemeClr>
                </a:solidFill>
              </a:rPr>
              <a:t>İnsan </a:t>
            </a:r>
            <a:r>
              <a:rPr lang="tr-TR" b="1" i="1" dirty="0">
                <a:solidFill>
                  <a:schemeClr val="tx1">
                    <a:lumMod val="85000"/>
                    <a:lumOff val="15000"/>
                  </a:schemeClr>
                </a:solidFill>
              </a:rPr>
              <a:t>hakları ile ilgili kabul görmüş yasa ve sözleşmelere uyarız. Dil, din, milliyet, cinsiyet, siyasi görüş, sosyal ve medeni durum, cinsel yönelim gibi ayrımlar yapmaksızın herkesin haklarına saygı gösterir ve eşit davranırız.</a:t>
            </a:r>
            <a:endParaRPr lang="tr-TR" b="1" dirty="0">
              <a:solidFill>
                <a:schemeClr val="tx1">
                  <a:lumMod val="85000"/>
                  <a:lumOff val="15000"/>
                </a:schemeClr>
              </a:solidFill>
            </a:endParaRPr>
          </a:p>
          <a:p>
            <a:pPr marL="0" indent="0">
              <a:buNone/>
            </a:pPr>
            <a:r>
              <a:rPr lang="tr-TR" b="1" dirty="0">
                <a:solidFill>
                  <a:schemeClr val="tx1">
                    <a:lumMod val="85000"/>
                    <a:lumOff val="15000"/>
                  </a:schemeClr>
                </a:solidFill>
              </a:rPr>
              <a:t>Çalışma yaşam kalitesi sayesinde herkesin birlikte çalıştığı, çalışanların işe katılımını ve verimliliğini arttırmak için personellerimize güvenli bir çalışma ortamı sunarak çalışanların fiziksel ve zihinsel refahının yanında sosyal refahını yükseltmeyi amaçlarız</a:t>
            </a:r>
            <a:r>
              <a:rPr lang="tr-TR" b="1" dirty="0" smtClean="0">
                <a:solidFill>
                  <a:schemeClr val="tx1">
                    <a:lumMod val="85000"/>
                    <a:lumOff val="15000"/>
                  </a:schemeClr>
                </a:solidFill>
              </a:rPr>
              <a:t>.</a:t>
            </a:r>
          </a:p>
          <a:p>
            <a:pPr marL="0" indent="0">
              <a:buNone/>
            </a:pPr>
            <a:endParaRPr lang="tr-TR" b="1" dirty="0">
              <a:solidFill>
                <a:schemeClr val="tx1">
                  <a:lumMod val="85000"/>
                  <a:lumOff val="15000"/>
                </a:schemeClr>
              </a:solidFill>
            </a:endParaRP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209020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000"/>
            <a:lum/>
          </a:blip>
          <a:srcRect/>
          <a:stretch>
            <a:fillRect/>
          </a:stretch>
        </a:blip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494674"/>
            <a:ext cx="12396866" cy="1948723"/>
          </a:xfrm>
        </p:spPr>
        <p:txBody>
          <a:bodyPr/>
          <a:lstStyle/>
          <a:p>
            <a:r>
              <a:rPr lang="tr-TR" sz="2400" b="1" i="1" dirty="0">
                <a:solidFill>
                  <a:srgbClr val="002060"/>
                </a:solidFill>
              </a:rPr>
              <a:t>Savunmasız Gruplar</a:t>
            </a:r>
            <a:endParaRPr lang="tr-TR" sz="2400" b="1" dirty="0">
              <a:solidFill>
                <a:srgbClr val="002060"/>
              </a:solidFill>
            </a:endParaRPr>
          </a:p>
          <a:p>
            <a:pPr marL="0" indent="0">
              <a:buNone/>
            </a:pPr>
            <a:r>
              <a:rPr lang="tr-TR" b="1" i="1" dirty="0">
                <a:solidFill>
                  <a:schemeClr val="tx1">
                    <a:lumMod val="85000"/>
                    <a:lumOff val="15000"/>
                  </a:schemeClr>
                </a:solidFill>
              </a:rPr>
              <a:t>   </a:t>
            </a:r>
            <a:r>
              <a:rPr lang="tr-TR" b="1" i="1" dirty="0">
                <a:solidFill>
                  <a:schemeClr val="tx1">
                    <a:lumMod val="95000"/>
                    <a:lumOff val="5000"/>
                  </a:schemeClr>
                </a:solidFill>
              </a:rPr>
              <a:t>   Engelli bireyler için engelsiz yaşam felsefesiyle hareket eden tesisimiz 2 odamız fiziksel engelli bireyler için tasarlanmış olup tesisimize ait genel mekân ve sahilde engelli  otopark, sahilde şezlong, yürüyüş yolları, rampalar, </a:t>
            </a:r>
            <a:r>
              <a:rPr lang="tr-TR" b="1" i="1" dirty="0" err="1">
                <a:solidFill>
                  <a:schemeClr val="tx1">
                    <a:lumMod val="95000"/>
                    <a:lumOff val="5000"/>
                  </a:schemeClr>
                </a:solidFill>
              </a:rPr>
              <a:t>wc</a:t>
            </a:r>
            <a:r>
              <a:rPr lang="tr-TR" b="1" i="1" dirty="0">
                <a:solidFill>
                  <a:schemeClr val="tx1">
                    <a:lumMod val="95000"/>
                    <a:lumOff val="5000"/>
                  </a:schemeClr>
                </a:solidFill>
              </a:rPr>
              <a:t> ve </a:t>
            </a:r>
            <a:r>
              <a:rPr lang="tr-TR" b="1" i="1" dirty="0" err="1">
                <a:solidFill>
                  <a:schemeClr val="tx1">
                    <a:lumMod val="95000"/>
                    <a:lumOff val="5000"/>
                  </a:schemeClr>
                </a:solidFill>
              </a:rPr>
              <a:t>lavobalar</a:t>
            </a:r>
            <a:r>
              <a:rPr lang="tr-TR" b="1" i="1" dirty="0">
                <a:solidFill>
                  <a:schemeClr val="tx1">
                    <a:lumMod val="95000"/>
                    <a:lumOff val="5000"/>
                  </a:schemeClr>
                </a:solidFill>
              </a:rPr>
              <a:t> bulunmaktadır. Barlarda, resepsiyonda ve </a:t>
            </a:r>
            <a:r>
              <a:rPr lang="tr-TR" b="1" i="1" dirty="0" err="1">
                <a:solidFill>
                  <a:schemeClr val="tx1">
                    <a:lumMod val="95000"/>
                    <a:lumOff val="5000"/>
                  </a:schemeClr>
                </a:solidFill>
              </a:rPr>
              <a:t>restaurantta</a:t>
            </a:r>
            <a:r>
              <a:rPr lang="tr-TR" b="1" i="1" dirty="0">
                <a:solidFill>
                  <a:schemeClr val="tx1">
                    <a:lumMod val="95000"/>
                    <a:lumOff val="5000"/>
                  </a:schemeClr>
                </a:solidFill>
              </a:rPr>
              <a:t> hamile, engelli ve yaşlılara öncellik verilir. Ayrıca otelimizde engelli çalışan kadrosundan çalışma imkânı sunulmaktadır</a:t>
            </a:r>
            <a:r>
              <a:rPr lang="tr-TR" i="1" dirty="0">
                <a:solidFill>
                  <a:schemeClr val="tx1">
                    <a:lumMod val="95000"/>
                    <a:lumOff val="5000"/>
                  </a:schemeClr>
                </a:solidFill>
              </a:rPr>
              <a:t>.</a:t>
            </a:r>
            <a:endParaRPr lang="tr-TR" dirty="0">
              <a:solidFill>
                <a:schemeClr val="tx1">
                  <a:lumMod val="95000"/>
                  <a:lumOff val="5000"/>
                </a:schemeClr>
              </a:solidFill>
            </a:endParaRPr>
          </a:p>
          <a:p>
            <a:endParaRPr lang="tr-TR" dirty="0"/>
          </a:p>
        </p:txBody>
      </p:sp>
    </p:spTree>
    <p:extLst>
      <p:ext uri="{BB962C8B-B14F-4D97-AF65-F5344CB8AC3E}">
        <p14:creationId xmlns:p14="http://schemas.microsoft.com/office/powerpoint/2010/main" val="1928920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2000"/>
            <a:lum/>
          </a:blip>
          <a:srcRect/>
          <a:stretch>
            <a:fillRect l="-4000" t="-6000" r="-4000"/>
          </a:stretch>
        </a:blipFill>
        <a:effectLst/>
      </p:bgPr>
    </p:bg>
    <p:spTree>
      <p:nvGrpSpPr>
        <p:cNvPr id="1" name=""/>
        <p:cNvGrpSpPr/>
        <p:nvPr/>
      </p:nvGrpSpPr>
      <p:grpSpPr>
        <a:xfrm>
          <a:off x="0" y="0"/>
          <a:ext cx="0" cy="0"/>
          <a:chOff x="0" y="0"/>
          <a:chExt cx="0" cy="0"/>
        </a:xfrm>
      </p:grpSpPr>
      <p:sp>
        <p:nvSpPr>
          <p:cNvPr id="10" name="Dikdörtgen 9"/>
          <p:cNvSpPr/>
          <p:nvPr/>
        </p:nvSpPr>
        <p:spPr>
          <a:xfrm>
            <a:off x="0" y="528294"/>
            <a:ext cx="11705895" cy="5693866"/>
          </a:xfrm>
          <a:prstGeom prst="rect">
            <a:avLst/>
          </a:prstGeom>
        </p:spPr>
        <p:txBody>
          <a:bodyPr wrap="square">
            <a:spAutoFit/>
          </a:bodyPr>
          <a:lstStyle/>
          <a:p>
            <a:r>
              <a:rPr lang="tr-TR" sz="2800" b="1" i="1" dirty="0"/>
              <a:t>Satın Alma</a:t>
            </a:r>
            <a:endParaRPr lang="tr-TR" sz="2800" dirty="0"/>
          </a:p>
          <a:p>
            <a:r>
              <a:rPr lang="tr-TR" sz="2800" i="1" dirty="0"/>
              <a:t>Tesisimizin sürdürülebilir tedarik anlayışı doğrultusunda tedarikçilerimizin ve çözüm ortaklarımızın;</a:t>
            </a:r>
            <a:endParaRPr lang="tr-TR" sz="2800" dirty="0"/>
          </a:p>
          <a:p>
            <a:pPr lvl="0"/>
            <a:r>
              <a:rPr lang="tr-TR" sz="2800" i="1" dirty="0"/>
              <a:t>Kalite yönetim sistemleri, çevre ve iş sağlığı güvenliği yönetim sistemleri, uluslararası düzeyde kabul görmüş çevre ve sürdürebilirlik etiketlerine / sertifikalarına sahip olmasına,</a:t>
            </a:r>
            <a:endParaRPr lang="tr-TR" sz="2800" dirty="0"/>
          </a:p>
          <a:p>
            <a:pPr lvl="0"/>
            <a:r>
              <a:rPr lang="tr-TR" sz="2800" i="1" dirty="0"/>
              <a:t>Üretim ve tedarikte kaynakları doğal yaşama, tabiata, akarsulara zarar vermeden uygun şekilde temin ediyor olmasına, av yasağı içeriğine uyuyor olmasına ve sürekliliğine zarar vermeden sağlanıyor olmasına,</a:t>
            </a:r>
            <a:endParaRPr lang="tr-TR" sz="2800" dirty="0"/>
          </a:p>
          <a:p>
            <a:pPr lvl="0"/>
            <a:r>
              <a:rPr lang="tr-TR" sz="2800" i="1" dirty="0"/>
              <a:t>Ürün temininde yerli ve yerel üretime katkıda bulunuyor olmasına</a:t>
            </a:r>
            <a:endParaRPr lang="tr-TR" sz="2800" dirty="0"/>
          </a:p>
          <a:p>
            <a:pPr lvl="0"/>
            <a:r>
              <a:rPr lang="tr-TR" sz="2800" i="1" dirty="0"/>
              <a:t>Ambalajlamada kullanılan ürünlerin gıda mevzuatına uygunluğu ve atıklarının çevreye en az zarar verip ve geri dönüştürülmüş malzemeden üretilmiş, çevre sertifikalı, sürdürülebilirlik ilkelerine uygunluk gösteren ürünlere öncelik veririz.</a:t>
            </a:r>
            <a:endParaRPr lang="tr-TR" sz="2800" dirty="0"/>
          </a:p>
        </p:txBody>
      </p:sp>
    </p:spTree>
    <p:extLst>
      <p:ext uri="{BB962C8B-B14F-4D97-AF65-F5344CB8AC3E}">
        <p14:creationId xmlns:p14="http://schemas.microsoft.com/office/powerpoint/2010/main" val="34542259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2167</TotalTime>
  <Words>2245</Words>
  <Application>Microsoft Office PowerPoint</Application>
  <PresentationFormat>Geniş ekran</PresentationFormat>
  <Paragraphs>222</Paragraphs>
  <Slides>36</Slides>
  <Notes>8</Notes>
  <HiddenSlides>0</HiddenSlides>
  <MMClips>0</MMClips>
  <ScaleCrop>false</ScaleCrop>
  <HeadingPairs>
    <vt:vector size="6" baseType="variant">
      <vt:variant>
        <vt:lpstr>Kullanılan Yazı Tipleri</vt:lpstr>
      </vt:variant>
      <vt:variant>
        <vt:i4>12</vt:i4>
      </vt:variant>
      <vt:variant>
        <vt:lpstr>Tema</vt:lpstr>
      </vt:variant>
      <vt:variant>
        <vt:i4>1</vt:i4>
      </vt:variant>
      <vt:variant>
        <vt:lpstr>Slayt Başlıkları</vt:lpstr>
      </vt:variant>
      <vt:variant>
        <vt:i4>36</vt:i4>
      </vt:variant>
    </vt:vector>
  </HeadingPairs>
  <TitlesOfParts>
    <vt:vector size="49" baseType="lpstr">
      <vt:lpstr>Arial</vt:lpstr>
      <vt:lpstr>Book Antiqua</vt:lpstr>
      <vt:lpstr>Calibri</vt:lpstr>
      <vt:lpstr>Calibri Light</vt:lpstr>
      <vt:lpstr>Carlito</vt:lpstr>
      <vt:lpstr>Century</vt:lpstr>
      <vt:lpstr>Cuprum</vt:lpstr>
      <vt:lpstr>Garamond</vt:lpstr>
      <vt:lpstr>Google Sans</vt:lpstr>
      <vt:lpstr>Symbol</vt:lpstr>
      <vt:lpstr>Times New Roman</vt:lpstr>
      <vt:lpstr>Wingdings</vt:lpstr>
      <vt:lpstr>Office Teması</vt:lpstr>
      <vt:lpstr>PowerPoint Sunusu</vt:lpstr>
      <vt:lpstr>İÇİNDEKİLER</vt:lpstr>
      <vt:lpstr>PowerPoint Sunusu</vt:lpstr>
      <vt:lpstr>VİZYONUMUZ  </vt:lpstr>
      <vt:lpstr>PowerPoint Sunusu</vt:lpstr>
      <vt:lpstr>SÜRDÜRÜLEBİLİRLİK POLİTİKAMIZ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Enerji Verimliliği </vt:lpstr>
      <vt:lpstr>PowerPoint Sunusu</vt:lpstr>
      <vt:lpstr>PowerPoint Sunusu</vt:lpstr>
      <vt:lpstr>Çalışma Hayatı Modern Saraylar Hotel  olarak; Çalışanlarımıza doğum günü partileri gerçekleştirilmektedir. Özel günlerde personellerimize etkinlik yapılmaktadır. 2025 yılı itibariyle personel anketleri yapılarak iyileştirmeler hedeflenmiştir. İşyeri hekimi ve anlaşmalı hastanelerde indirim imkânları sunulmaktadır. Personellerimize güvenliklerini   ve mesleki gelişmelerini artırmaya yönelik  eğitimler sunulmaktadır.      </vt:lpstr>
      <vt:lpstr>      BÖLGESEL PERSONEL İSTİHDAMI    Otelin bulunduğu lokasyona ve çevre ilçelere yakın yaşayan çalışan sayısını artırmaya yönelik çalışmalar yapılmış olup bu bağlamda otele ulaşım kolaylığı sağlamak maksadıyla servis ağları artırılmıştır.</vt:lpstr>
      <vt:lpstr>PowerPoint Sunusu</vt:lpstr>
      <vt:lpstr>PowerPoint Sunusu</vt:lpstr>
      <vt:lpstr>ENDEMİK BİTKİ TÜRLERİ :</vt:lpstr>
      <vt:lpstr>PowerPoint Sunusu</vt:lpstr>
      <vt:lpstr>BİYOÇEŞİTLİLİLİĞİN KORUNMASI  </vt:lpstr>
      <vt:lpstr>Kültürel Çalışmalar Tarihi Eserlerin tanıtımı </vt:lpstr>
      <vt:lpstr>PowerPoint Sunusu</vt:lpstr>
      <vt:lpstr>PowerPoint Sunusu</vt:lpstr>
      <vt:lpstr>    Geçmişin izlerini keşfetmek, kültürel mirasın derinliklerine inmek isteyenler için  vazgeçilmez bir durak olan Antalya ilinin antik harikalarını saymakla bitmeyecek kadar çok  olup tesisimize yakın olan kültürel geçmişe ışık tutan tarihi ve doğal güzelliklerin bazıları şunlardır. </vt:lpstr>
      <vt:lpstr> Side Antik Kent Antik dönemde Pamfilya’ nın en önemli liman kenti olan Side , Manavgat’ın 7 km güneybatısında bulunan 350-400 m genişliğinde bir yarımada üzerinde kurulmuştur. Antik bir hamam binası (Agora Hamamı) içinde yer alan Side Müzesi’nde, büyük bölümü kentte yapılan kazılardan çıkarılan; Helenistik, Roma ve Bizans dönemlerine ait eserler sergilenmektedir.  </vt:lpstr>
      <vt:lpstr>Ormana Düğmeli Evler  Antalya İbradı ilçesine bağlı Ormana köyü geleneksel mimarisi korunmuş ve yapım tekniğinde hiç harç ve  çivi kullanmadan sadece taşların arasına sedir ağacından elde edilen  ahşapların ‘düğme’ gibi geçirilerek  inşa edilmiş düğmeli evler olarak adlandırılan evleri ile ünlüdür.  </vt:lpstr>
      <vt:lpstr>Antalya , Karain, Damlataş, Dim ve Altınbeşik gibi dünyaca ünlü mağaralara ev sahipliği yapan zengin bir jeolojik yapıya sahiptir.</vt:lpstr>
      <vt:lpstr>Altınbeşik Mağarası Millî Parkı </vt:lpstr>
      <vt:lpstr>Doğal Güzellikleri Antalya ilinin doğal güzellikleri açısından oldukça zengin olup tesisimize yakın olan dağa harika örnekleri ; , </vt:lpstr>
      <vt:lpstr>  Market ürünlerimiz   </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KALİTE</dc:creator>
  <cp:lastModifiedBy>KALİTE</cp:lastModifiedBy>
  <cp:revision>113</cp:revision>
  <dcterms:created xsi:type="dcterms:W3CDTF">2026-02-28T11:28:01Z</dcterms:created>
  <dcterms:modified xsi:type="dcterms:W3CDTF">2026-08-10T09:15:20Z</dcterms:modified>
</cp:coreProperties>
</file>